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5" r:id="rId1"/>
  </p:sldMasterIdLst>
  <p:notesMasterIdLst>
    <p:notesMasterId r:id="rId20"/>
  </p:notesMasterIdLst>
  <p:handoutMasterIdLst>
    <p:handoutMasterId r:id="rId21"/>
  </p:handoutMasterIdLst>
  <p:sldIdLst>
    <p:sldId id="289" r:id="rId2"/>
    <p:sldId id="316" r:id="rId3"/>
    <p:sldId id="313" r:id="rId4"/>
    <p:sldId id="300" r:id="rId5"/>
    <p:sldId id="314" r:id="rId6"/>
    <p:sldId id="301" r:id="rId7"/>
    <p:sldId id="308" r:id="rId8"/>
    <p:sldId id="310" r:id="rId9"/>
    <p:sldId id="318" r:id="rId10"/>
    <p:sldId id="290" r:id="rId11"/>
    <p:sldId id="309" r:id="rId12"/>
    <p:sldId id="294" r:id="rId13"/>
    <p:sldId id="295" r:id="rId14"/>
    <p:sldId id="275" r:id="rId15"/>
    <p:sldId id="315" r:id="rId16"/>
    <p:sldId id="311" r:id="rId17"/>
    <p:sldId id="317" r:id="rId18"/>
    <p:sldId id="286" r:id="rId19"/>
  </p:sldIdLst>
  <p:sldSz cx="9144000" cy="6858000" type="screen4x3"/>
  <p:notesSz cx="7053263" cy="9356725"/>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z O'Hanlon" initials="eeo" lastIdx="2" clrIdx="0"/>
  <p:cmAuthor id="1" name="Rappa, Rosemary Connelly" initials="RR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8F8F8"/>
    <a:srgbClr val="FFFFFF"/>
    <a:srgbClr val="CCFFCC"/>
    <a:srgbClr val="99FFCC"/>
    <a:srgbClr val="FFFF99"/>
    <a:srgbClr val="0099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6" autoAdjust="0"/>
  </p:normalViewPr>
  <p:slideViewPr>
    <p:cSldViewPr snapToObjects="1">
      <p:cViewPr varScale="1">
        <p:scale>
          <a:sx n="91" d="100"/>
          <a:sy n="91" d="100"/>
        </p:scale>
        <p:origin x="12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56414" cy="467836"/>
          </a:xfrm>
          <a:prstGeom prst="rect">
            <a:avLst/>
          </a:prstGeom>
          <a:noFill/>
          <a:ln w="9525">
            <a:noFill/>
            <a:miter lim="800000"/>
            <a:headEnd/>
            <a:tailEnd/>
          </a:ln>
          <a:effectLst/>
        </p:spPr>
        <p:txBody>
          <a:bodyPr vert="horz" wrap="square" lIns="93763" tIns="46881" rIns="93763" bIns="46881" numCol="1" anchor="t" anchorCtr="0" compatLnSpc="1">
            <a:prstTxWarp prst="textNoShape">
              <a:avLst/>
            </a:prstTxWarp>
          </a:bodyPr>
          <a:lstStyle>
            <a:lvl1pPr>
              <a:defRPr sz="1200"/>
            </a:lvl1pPr>
          </a:lstStyle>
          <a:p>
            <a:pPr>
              <a:defRPr/>
            </a:pPr>
            <a:endParaRPr lang="en-US" dirty="0"/>
          </a:p>
        </p:txBody>
      </p:sp>
      <p:sp>
        <p:nvSpPr>
          <p:cNvPr id="25603" name="Rectangle 3"/>
          <p:cNvSpPr>
            <a:spLocks noGrp="1" noChangeArrowheads="1"/>
          </p:cNvSpPr>
          <p:nvPr>
            <p:ph type="dt" sz="quarter" idx="1"/>
          </p:nvPr>
        </p:nvSpPr>
        <p:spPr bwMode="auto">
          <a:xfrm>
            <a:off x="3996849" y="0"/>
            <a:ext cx="3056414" cy="467836"/>
          </a:xfrm>
          <a:prstGeom prst="rect">
            <a:avLst/>
          </a:prstGeom>
          <a:noFill/>
          <a:ln w="9525">
            <a:noFill/>
            <a:miter lim="800000"/>
            <a:headEnd/>
            <a:tailEnd/>
          </a:ln>
          <a:effectLst/>
        </p:spPr>
        <p:txBody>
          <a:bodyPr vert="horz" wrap="square" lIns="93763" tIns="46881" rIns="93763" bIns="46881" numCol="1" anchor="t" anchorCtr="0" compatLnSpc="1">
            <a:prstTxWarp prst="textNoShape">
              <a:avLst/>
            </a:prstTxWarp>
          </a:bodyPr>
          <a:lstStyle>
            <a:lvl1pPr algn="r">
              <a:defRPr sz="1200"/>
            </a:lvl1pPr>
          </a:lstStyle>
          <a:p>
            <a:pPr>
              <a:defRPr/>
            </a:pPr>
            <a:endParaRPr lang="en-US" dirty="0"/>
          </a:p>
        </p:txBody>
      </p:sp>
      <p:sp>
        <p:nvSpPr>
          <p:cNvPr id="25604" name="Rectangle 4"/>
          <p:cNvSpPr>
            <a:spLocks noGrp="1" noChangeArrowheads="1"/>
          </p:cNvSpPr>
          <p:nvPr>
            <p:ph type="ftr" sz="quarter" idx="2"/>
          </p:nvPr>
        </p:nvSpPr>
        <p:spPr bwMode="auto">
          <a:xfrm>
            <a:off x="0" y="8888889"/>
            <a:ext cx="3056414" cy="467836"/>
          </a:xfrm>
          <a:prstGeom prst="rect">
            <a:avLst/>
          </a:prstGeom>
          <a:noFill/>
          <a:ln w="9525">
            <a:noFill/>
            <a:miter lim="800000"/>
            <a:headEnd/>
            <a:tailEnd/>
          </a:ln>
          <a:effectLst/>
        </p:spPr>
        <p:txBody>
          <a:bodyPr vert="horz" wrap="square" lIns="93763" tIns="46881" rIns="93763" bIns="46881" numCol="1" anchor="b" anchorCtr="0" compatLnSpc="1">
            <a:prstTxWarp prst="textNoShape">
              <a:avLst/>
            </a:prstTxWarp>
          </a:bodyPr>
          <a:lstStyle>
            <a:lvl1pPr>
              <a:defRPr sz="1200"/>
            </a:lvl1pPr>
          </a:lstStyle>
          <a:p>
            <a:pPr>
              <a:defRPr/>
            </a:pPr>
            <a:endParaRPr lang="en-US" dirty="0"/>
          </a:p>
        </p:txBody>
      </p:sp>
      <p:sp>
        <p:nvSpPr>
          <p:cNvPr id="25605" name="Rectangle 5"/>
          <p:cNvSpPr>
            <a:spLocks noGrp="1" noChangeArrowheads="1"/>
          </p:cNvSpPr>
          <p:nvPr>
            <p:ph type="sldNum" sz="quarter" idx="3"/>
          </p:nvPr>
        </p:nvSpPr>
        <p:spPr bwMode="auto">
          <a:xfrm>
            <a:off x="3996849" y="8888889"/>
            <a:ext cx="3056414" cy="467836"/>
          </a:xfrm>
          <a:prstGeom prst="rect">
            <a:avLst/>
          </a:prstGeom>
          <a:noFill/>
          <a:ln w="9525">
            <a:noFill/>
            <a:miter lim="800000"/>
            <a:headEnd/>
            <a:tailEnd/>
          </a:ln>
          <a:effectLst/>
        </p:spPr>
        <p:txBody>
          <a:bodyPr vert="horz" wrap="square" lIns="93763" tIns="46881" rIns="93763" bIns="46881" numCol="1" anchor="b" anchorCtr="0" compatLnSpc="1">
            <a:prstTxWarp prst="textNoShape">
              <a:avLst/>
            </a:prstTxWarp>
          </a:bodyPr>
          <a:lstStyle>
            <a:lvl1pPr algn="r">
              <a:defRPr sz="1200"/>
            </a:lvl1pPr>
          </a:lstStyle>
          <a:p>
            <a:pPr>
              <a:defRPr/>
            </a:pPr>
            <a:fld id="{02BF3648-1B71-4320-93B5-B92E1173C829}" type="slidenum">
              <a:rPr lang="en-US"/>
              <a:pPr>
                <a:defRPr/>
              </a:pPr>
              <a:t>‹#›</a:t>
            </a:fld>
            <a:endParaRPr lang="en-US" dirty="0"/>
          </a:p>
        </p:txBody>
      </p:sp>
    </p:spTree>
    <p:extLst>
      <p:ext uri="{BB962C8B-B14F-4D97-AF65-F5344CB8AC3E}">
        <p14:creationId xmlns:p14="http://schemas.microsoft.com/office/powerpoint/2010/main" val="4027785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pPr>
              <a:defRPr/>
            </a:pPr>
            <a:endParaRPr lang="en-US" dirty="0"/>
          </a:p>
        </p:txBody>
      </p:sp>
      <p:sp>
        <p:nvSpPr>
          <p:cNvPr id="3" name="Date Placeholder 2"/>
          <p:cNvSpPr>
            <a:spLocks noGrp="1"/>
          </p:cNvSpPr>
          <p:nvPr>
            <p:ph type="dt" idx="1"/>
          </p:nvPr>
        </p:nvSpPr>
        <p:spPr>
          <a:xfrm>
            <a:off x="3995217" y="0"/>
            <a:ext cx="3056414" cy="467836"/>
          </a:xfrm>
          <a:prstGeom prst="rect">
            <a:avLst/>
          </a:prstGeom>
        </p:spPr>
        <p:txBody>
          <a:bodyPr vert="horz" lIns="93763" tIns="46881" rIns="93763" bIns="46881" rtlCol="0"/>
          <a:lstStyle>
            <a:lvl1pPr algn="r">
              <a:defRPr sz="1200"/>
            </a:lvl1pPr>
          </a:lstStyle>
          <a:p>
            <a:pPr>
              <a:defRPr/>
            </a:pPr>
            <a:fld id="{8C25AF85-6FFF-4541-A325-C98A204BEBB6}" type="datetimeFigureOut">
              <a:rPr lang="en-US"/>
              <a:pPr>
                <a:defRPr/>
              </a:pPr>
              <a:t>9/16/2016</a:t>
            </a:fld>
            <a:endParaRPr lang="en-US" dirty="0"/>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3763" tIns="46881" rIns="93763" bIns="46881" rtlCol="0" anchor="ctr"/>
          <a:lstStyle/>
          <a:p>
            <a:pPr lvl="0"/>
            <a:endParaRPr lang="en-US" noProof="0" dirty="0"/>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3" tIns="46881" rIns="93763" bIns="468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87265"/>
            <a:ext cx="3056414" cy="467836"/>
          </a:xfrm>
          <a:prstGeom prst="rect">
            <a:avLst/>
          </a:prstGeom>
        </p:spPr>
        <p:txBody>
          <a:bodyPr vert="horz" lIns="93763" tIns="46881" rIns="93763" bIns="46881"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95217" y="8887265"/>
            <a:ext cx="3056414" cy="467836"/>
          </a:xfrm>
          <a:prstGeom prst="rect">
            <a:avLst/>
          </a:prstGeom>
        </p:spPr>
        <p:txBody>
          <a:bodyPr vert="horz" lIns="93763" tIns="46881" rIns="93763" bIns="46881" rtlCol="0" anchor="b"/>
          <a:lstStyle>
            <a:lvl1pPr algn="r">
              <a:defRPr sz="1200"/>
            </a:lvl1pPr>
          </a:lstStyle>
          <a:p>
            <a:pPr>
              <a:defRPr/>
            </a:pPr>
            <a:fld id="{6504ED6B-595B-4C44-B204-0CBBE68CC7A4}" type="slidenum">
              <a:rPr lang="en-US"/>
              <a:pPr>
                <a:defRPr/>
              </a:pPr>
              <a:t>‹#›</a:t>
            </a:fld>
            <a:endParaRPr lang="en-US" dirty="0"/>
          </a:p>
        </p:txBody>
      </p:sp>
    </p:spTree>
    <p:extLst>
      <p:ext uri="{BB962C8B-B14F-4D97-AF65-F5344CB8AC3E}">
        <p14:creationId xmlns:p14="http://schemas.microsoft.com/office/powerpoint/2010/main" val="1610100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88EFD6-D68D-48F8-8341-687F11C69136}" type="slidenum">
              <a:rPr lang="en-US" smtClean="0"/>
              <a:pPr/>
              <a:t>1</a:t>
            </a:fld>
            <a:endParaRPr lang="en-US" dirty="0"/>
          </a:p>
        </p:txBody>
      </p:sp>
    </p:spTree>
    <p:extLst>
      <p:ext uri="{BB962C8B-B14F-4D97-AF65-F5344CB8AC3E}">
        <p14:creationId xmlns:p14="http://schemas.microsoft.com/office/powerpoint/2010/main" val="7145524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IMG_21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09613"/>
            <a:ext cx="9144000" cy="756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ctrTitle"/>
          </p:nvPr>
        </p:nvSpPr>
        <p:spPr>
          <a:xfrm>
            <a:off x="685800" y="849313"/>
            <a:ext cx="7772400" cy="1143000"/>
          </a:xfrm>
        </p:spPr>
        <p:txBody>
          <a:bodyPr/>
          <a:lstStyle>
            <a:lvl1pPr>
              <a:defRPr/>
            </a:lvl1pPr>
          </a:lstStyle>
          <a:p>
            <a:pPr lvl="0"/>
            <a:r>
              <a:rPr lang="en-US" noProof="0"/>
              <a:t>Click to edit Master title style</a:t>
            </a:r>
          </a:p>
        </p:txBody>
      </p:sp>
      <p:sp>
        <p:nvSpPr>
          <p:cNvPr id="25603" name="Rectangle 3"/>
          <p:cNvSpPr>
            <a:spLocks noGrp="1" noChangeArrowheads="1"/>
          </p:cNvSpPr>
          <p:nvPr>
            <p:ph type="subTitle" idx="1"/>
          </p:nvPr>
        </p:nvSpPr>
        <p:spPr>
          <a:xfrm>
            <a:off x="1371600" y="2449513"/>
            <a:ext cx="6400800" cy="1752600"/>
          </a:xfrm>
        </p:spPr>
        <p:txBody>
          <a:bodyPr/>
          <a:lstStyle>
            <a:lvl1pPr marL="0" indent="0" algn="ctr">
              <a:buFontTx/>
              <a:buNone/>
              <a:defRPr/>
            </a:lvl1pPr>
          </a:lstStyle>
          <a:p>
            <a:pPr lvl="0"/>
            <a:r>
              <a:rPr lang="en-US" noProof="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dirty="0"/>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dirty="0"/>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737AEC91-C196-4EBF-BEE2-3526C9DF3DF2}" type="slidenum">
              <a:rPr lang="en-US" smtClean="0"/>
              <a:pPr>
                <a:defRPr/>
              </a:pPr>
              <a:t>‹#›</a:t>
            </a:fld>
            <a:endParaRPr lang="en-US" dirty="0"/>
          </a:p>
        </p:txBody>
      </p:sp>
    </p:spTree>
    <p:extLst>
      <p:ext uri="{BB962C8B-B14F-4D97-AF65-F5344CB8AC3E}">
        <p14:creationId xmlns:p14="http://schemas.microsoft.com/office/powerpoint/2010/main" val="3913955756"/>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7FA978-63E8-45BA-A637-40E8B8799687}" type="slidenum">
              <a:rPr lang="en-US" smtClean="0"/>
              <a:pPr>
                <a:defRPr/>
              </a:pPr>
              <a:t>‹#›</a:t>
            </a:fld>
            <a:endParaRPr lang="en-US" dirty="0"/>
          </a:p>
        </p:txBody>
      </p:sp>
    </p:spTree>
    <p:extLst>
      <p:ext uri="{BB962C8B-B14F-4D97-AF65-F5344CB8AC3E}">
        <p14:creationId xmlns:p14="http://schemas.microsoft.com/office/powerpoint/2010/main" val="1498992503"/>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BCE5F4B-A3D4-44DF-8517-FB60DA179366}" type="slidenum">
              <a:rPr lang="en-US" smtClean="0"/>
              <a:pPr>
                <a:defRPr/>
              </a:pPr>
              <a:t>‹#›</a:t>
            </a:fld>
            <a:endParaRPr lang="en-US" dirty="0"/>
          </a:p>
        </p:txBody>
      </p:sp>
    </p:spTree>
    <p:extLst>
      <p:ext uri="{BB962C8B-B14F-4D97-AF65-F5344CB8AC3E}">
        <p14:creationId xmlns:p14="http://schemas.microsoft.com/office/powerpoint/2010/main" val="805003078"/>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r>
              <a:rPr lang="en-US" noProof="0" dirty="0"/>
              <a:t>Click icon to add table</a:t>
            </a:r>
            <a:endParaRPr lang="en-GB"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83ACB63-6278-4D32-B4D5-1BDCE0710128}" type="slidenum">
              <a:rPr lang="en-US" smtClean="0"/>
              <a:pPr>
                <a:defRPr/>
              </a:pPr>
              <a:t>‹#›</a:t>
            </a:fld>
            <a:endParaRPr lang="en-US" dirty="0"/>
          </a:p>
        </p:txBody>
      </p:sp>
    </p:spTree>
    <p:extLst>
      <p:ext uri="{BB962C8B-B14F-4D97-AF65-F5344CB8AC3E}">
        <p14:creationId xmlns:p14="http://schemas.microsoft.com/office/powerpoint/2010/main" val="1505392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3ACB63-6278-4D32-B4D5-1BDCE0710128}" type="slidenum">
              <a:rPr lang="en-US" smtClean="0"/>
              <a:pPr>
                <a:defRPr/>
              </a:pPr>
              <a:t>‹#›</a:t>
            </a:fld>
            <a:endParaRPr lang="en-US" dirty="0"/>
          </a:p>
        </p:txBody>
      </p:sp>
    </p:spTree>
    <p:extLst>
      <p:ext uri="{BB962C8B-B14F-4D97-AF65-F5344CB8AC3E}">
        <p14:creationId xmlns:p14="http://schemas.microsoft.com/office/powerpoint/2010/main" val="94240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85800" y="6248400"/>
            <a:ext cx="1905000" cy="457200"/>
          </a:xfrm>
        </p:spPr>
        <p:txBody>
          <a:bodyPr/>
          <a:lstStyle>
            <a:lvl1pPr>
              <a:defRPr/>
            </a:lvl1pPr>
          </a:lstStyle>
          <a:p>
            <a:pPr>
              <a:defRPr/>
            </a:pPr>
            <a:endParaRPr lang="en-US" dirty="0"/>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US" dirty="0"/>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pPr>
              <a:defRPr/>
            </a:pPr>
            <a:fld id="{4F32249D-6C41-404E-B0EF-4FB25AA35350}"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C5F1524-5FE0-4AC2-99DF-B948658E0D9D}" type="slidenum">
              <a:rPr lang="en-US" smtClean="0"/>
              <a:pPr>
                <a:defRPr/>
              </a:pPr>
              <a:t>‹#›</a:t>
            </a:fld>
            <a:endParaRPr lang="en-US" dirty="0"/>
          </a:p>
        </p:txBody>
      </p:sp>
    </p:spTree>
    <p:extLst>
      <p:ext uri="{BB962C8B-B14F-4D97-AF65-F5344CB8AC3E}">
        <p14:creationId xmlns:p14="http://schemas.microsoft.com/office/powerpoint/2010/main" val="1446260980"/>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1EB6864-B2E2-4B7A-8C2E-34407BD69D77}" type="slidenum">
              <a:rPr lang="en-US" smtClean="0"/>
              <a:pPr>
                <a:defRPr/>
              </a:pPr>
              <a:t>‹#›</a:t>
            </a:fld>
            <a:endParaRPr lang="en-US" dirty="0"/>
          </a:p>
        </p:txBody>
      </p:sp>
    </p:spTree>
    <p:extLst>
      <p:ext uri="{BB962C8B-B14F-4D97-AF65-F5344CB8AC3E}">
        <p14:creationId xmlns:p14="http://schemas.microsoft.com/office/powerpoint/2010/main" val="3113429063"/>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C9ED541-75B8-4C21-929E-E1E37912727F}" type="slidenum">
              <a:rPr lang="en-US" smtClean="0"/>
              <a:pPr>
                <a:defRPr/>
              </a:pPr>
              <a:t>‹#›</a:t>
            </a:fld>
            <a:endParaRPr lang="en-US" dirty="0"/>
          </a:p>
        </p:txBody>
      </p:sp>
    </p:spTree>
    <p:extLst>
      <p:ext uri="{BB962C8B-B14F-4D97-AF65-F5344CB8AC3E}">
        <p14:creationId xmlns:p14="http://schemas.microsoft.com/office/powerpoint/2010/main" val="952965171"/>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F25C963-0489-4F2E-94B9-CA837705C969}" type="slidenum">
              <a:rPr lang="en-US" smtClean="0"/>
              <a:pPr>
                <a:defRPr/>
              </a:pPr>
              <a:t>‹#›</a:t>
            </a:fld>
            <a:endParaRPr lang="en-US" dirty="0"/>
          </a:p>
        </p:txBody>
      </p:sp>
    </p:spTree>
    <p:extLst>
      <p:ext uri="{BB962C8B-B14F-4D97-AF65-F5344CB8AC3E}">
        <p14:creationId xmlns:p14="http://schemas.microsoft.com/office/powerpoint/2010/main" val="3847568800"/>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A328609-9DAE-4348-8B4F-5F13F34E51F4}" type="slidenum">
              <a:rPr lang="en-US" smtClean="0"/>
              <a:pPr>
                <a:defRPr/>
              </a:pPr>
              <a:t>‹#›</a:t>
            </a:fld>
            <a:endParaRPr lang="en-US" dirty="0"/>
          </a:p>
        </p:txBody>
      </p:sp>
    </p:spTree>
    <p:extLst>
      <p:ext uri="{BB962C8B-B14F-4D97-AF65-F5344CB8AC3E}">
        <p14:creationId xmlns:p14="http://schemas.microsoft.com/office/powerpoint/2010/main" val="2480964187"/>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613F7AD-4839-4BAD-8CE7-D6DA9CEF033A}" type="slidenum">
              <a:rPr lang="en-US" smtClean="0"/>
              <a:pPr>
                <a:defRPr/>
              </a:pPr>
              <a:t>‹#›</a:t>
            </a:fld>
            <a:endParaRPr lang="en-US" dirty="0"/>
          </a:p>
        </p:txBody>
      </p:sp>
    </p:spTree>
    <p:extLst>
      <p:ext uri="{BB962C8B-B14F-4D97-AF65-F5344CB8AC3E}">
        <p14:creationId xmlns:p14="http://schemas.microsoft.com/office/powerpoint/2010/main" val="2257719788"/>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0DE9DD2-A59B-460F-9A85-1E58FBEB4322}" type="slidenum">
              <a:rPr lang="en-US" smtClean="0"/>
              <a:pPr>
                <a:defRPr/>
              </a:pPr>
              <a:t>‹#›</a:t>
            </a:fld>
            <a:endParaRPr lang="en-US" dirty="0"/>
          </a:p>
        </p:txBody>
      </p:sp>
    </p:spTree>
    <p:extLst>
      <p:ext uri="{BB962C8B-B14F-4D97-AF65-F5344CB8AC3E}">
        <p14:creationId xmlns:p14="http://schemas.microsoft.com/office/powerpoint/2010/main" val="2918891306"/>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2D9EF02-6CD9-4FFE-8CA3-F407A282873E}" type="slidenum">
              <a:rPr lang="en-US" smtClean="0"/>
              <a:pPr>
                <a:defRPr/>
              </a:pPr>
              <a:t>‹#›</a:t>
            </a:fld>
            <a:endParaRPr lang="en-US" dirty="0"/>
          </a:p>
        </p:txBody>
      </p:sp>
    </p:spTree>
    <p:extLst>
      <p:ext uri="{BB962C8B-B14F-4D97-AF65-F5344CB8AC3E}">
        <p14:creationId xmlns:p14="http://schemas.microsoft.com/office/powerpoint/2010/main" val="3859057929"/>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12" descr="IMG_2115v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414338"/>
            <a:ext cx="9144000"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83ACB63-6278-4D32-B4D5-1BDCE07101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196" r:id="rId1"/>
    <p:sldLayoutId id="2147484197"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 id="2147484208" r:id="rId13"/>
    <p:sldLayoutId id="2147484209" r:id="rId14"/>
  </p:sldLayoutIdLst>
  <p:transition>
    <p:zoom/>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2XsaK3pWyII"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685800" y="304800"/>
            <a:ext cx="7772400" cy="3347756"/>
          </a:xfrm>
        </p:spPr>
        <p:style>
          <a:lnRef idx="3">
            <a:schemeClr val="lt1"/>
          </a:lnRef>
          <a:fillRef idx="1">
            <a:schemeClr val="accent3"/>
          </a:fillRef>
          <a:effectRef idx="1">
            <a:schemeClr val="accent3"/>
          </a:effectRef>
          <a:fontRef idx="minor">
            <a:schemeClr val="lt1"/>
          </a:fontRef>
        </p:style>
        <p:txBody>
          <a:bodyPr>
            <a:noAutofit/>
          </a:bodyPr>
          <a:lstStyle/>
          <a:p>
            <a:pPr marL="164592" indent="0" algn="l">
              <a:buNone/>
              <a:defRPr/>
            </a:pPr>
            <a:r>
              <a:rPr lang="en-US" sz="2800" b="1" dirty="0">
                <a:solidFill>
                  <a:schemeClr val="tx1">
                    <a:lumMod val="95000"/>
                    <a:lumOff val="5000"/>
                  </a:schemeClr>
                </a:solidFill>
              </a:rPr>
              <a:t/>
            </a:r>
            <a:br>
              <a:rPr lang="en-US" sz="2800" b="1" dirty="0">
                <a:solidFill>
                  <a:schemeClr val="tx1">
                    <a:lumMod val="95000"/>
                    <a:lumOff val="5000"/>
                  </a:schemeClr>
                </a:solidFill>
              </a:rPr>
            </a:br>
            <a:r>
              <a:rPr lang="en-US" sz="2800" b="1" dirty="0">
                <a:solidFill>
                  <a:schemeClr val="tx1">
                    <a:lumMod val="95000"/>
                    <a:lumOff val="5000"/>
                  </a:schemeClr>
                </a:solidFill>
              </a:rPr>
              <a:t>Pre-Application Meeting</a:t>
            </a:r>
            <a:r>
              <a:rPr lang="en-US" sz="2800" dirty="0"/>
              <a:t/>
            </a:r>
            <a:br>
              <a:rPr lang="en-US" sz="2800" dirty="0"/>
            </a:br>
            <a:r>
              <a:rPr lang="en-US" sz="2800" dirty="0">
                <a:solidFill>
                  <a:schemeClr val="accent4">
                    <a:lumMod val="50000"/>
                  </a:schemeClr>
                </a:solidFill>
              </a:rPr>
              <a:t>1.Integrated Elementary Education/ Special Education </a:t>
            </a:r>
            <a:r>
              <a:rPr lang="en-US" sz="2800" b="1" u="sng" dirty="0">
                <a:solidFill>
                  <a:schemeClr val="accent4">
                    <a:lumMod val="50000"/>
                  </a:schemeClr>
                </a:solidFill>
              </a:rPr>
              <a:t>EESE</a:t>
            </a:r>
            <a:r>
              <a:rPr lang="en-US" sz="2800" dirty="0">
                <a:solidFill>
                  <a:schemeClr val="accent4">
                    <a:lumMod val="50000"/>
                  </a:schemeClr>
                </a:solidFill>
              </a:rPr>
              <a:t/>
            </a:r>
            <a:br>
              <a:rPr lang="en-US" sz="2800" dirty="0">
                <a:solidFill>
                  <a:schemeClr val="accent4">
                    <a:lumMod val="50000"/>
                  </a:schemeClr>
                </a:solidFill>
              </a:rPr>
            </a:br>
            <a:r>
              <a:rPr lang="en-US" sz="2800" dirty="0">
                <a:solidFill>
                  <a:schemeClr val="accent4">
                    <a:lumMod val="50000"/>
                  </a:schemeClr>
                </a:solidFill>
              </a:rPr>
              <a:t>2.Integrated Early Childhood/Special Education </a:t>
            </a:r>
            <a:r>
              <a:rPr lang="en-US" sz="2800" b="1" u="sng" dirty="0">
                <a:solidFill>
                  <a:schemeClr val="accent4">
                    <a:lumMod val="50000"/>
                  </a:schemeClr>
                </a:solidFill>
              </a:rPr>
              <a:t>ECSE</a:t>
            </a:r>
            <a:r>
              <a:rPr lang="en-US" sz="2800" dirty="0">
                <a:solidFill>
                  <a:schemeClr val="accent4">
                    <a:lumMod val="50000"/>
                  </a:schemeClr>
                </a:solidFill>
              </a:rPr>
              <a:t/>
            </a:r>
            <a:br>
              <a:rPr lang="en-US" sz="2800" dirty="0">
                <a:solidFill>
                  <a:schemeClr val="accent4">
                    <a:lumMod val="50000"/>
                  </a:schemeClr>
                </a:solidFill>
              </a:rPr>
            </a:br>
            <a:r>
              <a:rPr lang="en-US" sz="2800" dirty="0">
                <a:solidFill>
                  <a:schemeClr val="accent4">
                    <a:lumMod val="50000"/>
                  </a:schemeClr>
                </a:solidFill>
              </a:rPr>
              <a:t>3.Special Education  Single Certification Majors – Secondary and Elementary/Middle</a:t>
            </a:r>
            <a:br>
              <a:rPr lang="en-US" sz="2800" dirty="0">
                <a:solidFill>
                  <a:schemeClr val="accent4">
                    <a:lumMod val="50000"/>
                  </a:schemeClr>
                </a:solidFill>
              </a:rPr>
            </a:br>
            <a:r>
              <a:rPr lang="en-US" sz="2800" dirty="0">
                <a:solidFill>
                  <a:schemeClr val="accent4">
                    <a:lumMod val="50000"/>
                  </a:schemeClr>
                </a:solidFill>
              </a:rPr>
              <a:t/>
            </a:r>
            <a:br>
              <a:rPr lang="en-US" sz="2800" dirty="0">
                <a:solidFill>
                  <a:schemeClr val="accent4">
                    <a:lumMod val="50000"/>
                  </a:schemeClr>
                </a:solidFill>
              </a:rPr>
            </a:br>
            <a:r>
              <a:rPr lang="en-US" sz="1000" dirty="0">
                <a:solidFill>
                  <a:schemeClr val="accent4">
                    <a:lumMod val="50000"/>
                  </a:schemeClr>
                </a:solidFill>
                <a:hlinkClick r:id="rId3"/>
              </a:rPr>
              <a:t>http://www.youtube.com/watch?v=2XsaK3pWyII</a:t>
            </a:r>
            <a:r>
              <a:rPr lang="en-US" sz="1000" dirty="0">
                <a:solidFill>
                  <a:schemeClr val="accent4">
                    <a:lumMod val="50000"/>
                  </a:schemeClr>
                </a:solidFill>
              </a:rPr>
              <a:t/>
            </a:r>
            <a:br>
              <a:rPr lang="en-US" sz="1000" dirty="0">
                <a:solidFill>
                  <a:schemeClr val="accent4">
                    <a:lumMod val="50000"/>
                  </a:schemeClr>
                </a:solidFill>
              </a:rPr>
            </a:br>
            <a:endParaRPr lang="en-US" sz="1000" b="1" dirty="0">
              <a:solidFill>
                <a:schemeClr val="accent4">
                  <a:lumMod val="50000"/>
                </a:schemeClr>
              </a:solidFill>
            </a:endParaRPr>
          </a:p>
        </p:txBody>
      </p:sp>
      <p:pic>
        <p:nvPicPr>
          <p:cNvPr id="4099" name="Picture 8" descr="tulogo"/>
          <p:cNvPicPr>
            <a:picLocks noGrp="1" noChangeAspect="1" noChangeArrowheads="1"/>
          </p:cNvPicPr>
          <p:nvPr>
            <p:ph sz="quarter" idx="1"/>
          </p:nvPr>
        </p:nvPicPr>
        <p:blipFill>
          <a:blip r:embed="rId4" cstate="print"/>
          <a:stretch>
            <a:fillRect/>
          </a:stretch>
        </p:blipFill>
        <p:spPr>
          <a:xfrm>
            <a:off x="6934200" y="1371600"/>
            <a:ext cx="1409700" cy="904875"/>
          </a:xfrm>
          <a:noFill/>
        </p:spPr>
      </p:pic>
      <p:pic>
        <p:nvPicPr>
          <p:cNvPr id="4100" name="Picture 9" descr="HawkinsHall"/>
          <p:cNvPicPr>
            <a:picLocks noGrp="1" noChangeAspect="1" noChangeArrowheads="1"/>
          </p:cNvPicPr>
          <p:nvPr>
            <p:ph sz="quarter" idx="2"/>
          </p:nvPr>
        </p:nvPicPr>
        <p:blipFill>
          <a:blip r:embed="rId5" cstate="print"/>
          <a:stretch>
            <a:fillRect/>
          </a:stretch>
        </p:blipFill>
        <p:spPr>
          <a:xfrm>
            <a:off x="5943600" y="4343400"/>
            <a:ext cx="2641600" cy="1981200"/>
          </a:xfrm>
          <a:noFill/>
        </p:spPr>
      </p:pic>
      <p:sp>
        <p:nvSpPr>
          <p:cNvPr id="4101" name="Rectangle 7"/>
          <p:cNvSpPr>
            <a:spLocks noGrp="1" noChangeArrowheads="1"/>
          </p:cNvSpPr>
          <p:nvPr>
            <p:ph type="body" sz="half" idx="3"/>
          </p:nvPr>
        </p:nvSpPr>
        <p:spPr>
          <a:xfrm>
            <a:off x="533400" y="4114799"/>
            <a:ext cx="8382000" cy="2514599"/>
          </a:xfrm>
        </p:spPr>
        <p:txBody>
          <a:bodyPr>
            <a:normAutofit/>
          </a:bodyPr>
          <a:lstStyle/>
          <a:p>
            <a:r>
              <a:rPr lang="en-US" sz="2400" b="1" dirty="0"/>
              <a:t>Oct. 10/ 11, 2016</a:t>
            </a:r>
          </a:p>
          <a:p>
            <a:r>
              <a:rPr lang="en-US" sz="1800" b="1" dirty="0"/>
              <a:t>Mr. Charles Meyer </a:t>
            </a:r>
          </a:p>
          <a:p>
            <a:r>
              <a:rPr lang="en-US" sz="1800" b="1" dirty="0"/>
              <a:t>Ms. Elizabeth </a:t>
            </a:r>
            <a:r>
              <a:rPr lang="en-US" sz="1800" b="1" dirty="0" err="1"/>
              <a:t>Radebaugh</a:t>
            </a:r>
            <a:endParaRPr lang="en-US" sz="1800" b="1" dirty="0"/>
          </a:p>
          <a:p>
            <a:r>
              <a:rPr lang="en-US" sz="1800" b="1" dirty="0"/>
              <a:t>Ms. Michelle </a:t>
            </a:r>
            <a:r>
              <a:rPr lang="en-US" sz="1800" b="1" dirty="0" err="1" smtClean="0"/>
              <a:t>Pasko</a:t>
            </a:r>
            <a:endParaRPr lang="en-US" sz="1800" b="1" dirty="0" smtClean="0"/>
          </a:p>
          <a:p>
            <a:r>
              <a:rPr lang="en-US" sz="1800" b="1" dirty="0" smtClean="0"/>
              <a:t>Dr. </a:t>
            </a:r>
            <a:r>
              <a:rPr lang="en-US" sz="1800" b="1" smtClean="0"/>
              <a:t>Patricia Rice-Doran</a:t>
            </a:r>
            <a:endParaRPr lang="en-US" sz="1800" b="1" dirty="0"/>
          </a:p>
          <a:p>
            <a:pPr marL="0" indent="0">
              <a:buNone/>
            </a:pPr>
            <a:endParaRPr lang="en-US" sz="1800" b="1" dirty="0"/>
          </a:p>
          <a:p>
            <a:pPr>
              <a:buNone/>
            </a:pPr>
            <a:endParaRPr lang="en-US" sz="1800" b="1"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2057400"/>
          </a:xfrm>
        </p:spPr>
        <p:txBody>
          <a:bodyPr>
            <a:normAutofit/>
          </a:bodyPr>
          <a:lstStyle/>
          <a:p>
            <a:pPr marL="484632" algn="l" fontAlgn="auto">
              <a:spcAft>
                <a:spcPts val="0"/>
              </a:spcAft>
              <a:defRPr/>
            </a:pPr>
            <a:r>
              <a:rPr lang="en-US" sz="4800" dirty="0">
                <a:solidFill>
                  <a:srgbClr val="002060"/>
                </a:solidFill>
              </a:rPr>
              <a:t>Deadlines</a:t>
            </a:r>
          </a:p>
        </p:txBody>
      </p:sp>
      <p:pic>
        <p:nvPicPr>
          <p:cNvPr id="9219" name="Content Placeholder 5" descr="Bear Creek El.small tiff.JPG"/>
          <p:cNvPicPr>
            <a:picLocks noGrp="1" noChangeAspect="1"/>
          </p:cNvPicPr>
          <p:nvPr>
            <p:ph sz="quarter" idx="1"/>
          </p:nvPr>
        </p:nvPicPr>
        <p:blipFill>
          <a:blip r:embed="rId2" cstate="print"/>
          <a:stretch>
            <a:fillRect/>
          </a:stretch>
        </p:blipFill>
        <p:spPr>
          <a:xfrm>
            <a:off x="1270000" y="1295400"/>
            <a:ext cx="3454400" cy="2667000"/>
          </a:xfrm>
        </p:spPr>
      </p:pic>
      <p:pic>
        <p:nvPicPr>
          <p:cNvPr id="9220" name="Picture 2" descr="C:\Documents and Settings\rrappa\Local Settings\Temporary Internet Files\Content.IE5\OP2Z4T6R\MPj04394930000[1].jpg"/>
          <p:cNvPicPr>
            <a:picLocks noGrp="1" noChangeAspect="1" noChangeArrowheads="1"/>
          </p:cNvPicPr>
          <p:nvPr>
            <p:ph sz="quarter" idx="2"/>
          </p:nvPr>
        </p:nvPicPr>
        <p:blipFill>
          <a:blip r:embed="rId3" cstate="print"/>
          <a:stretch>
            <a:fillRect/>
          </a:stretch>
        </p:blipFill>
        <p:spPr>
          <a:xfrm>
            <a:off x="5072492" y="1219200"/>
            <a:ext cx="3766708" cy="2743200"/>
          </a:xfrm>
          <a:noFill/>
        </p:spPr>
      </p:pic>
      <p:sp>
        <p:nvSpPr>
          <p:cNvPr id="5" name="Text Placeholder 4"/>
          <p:cNvSpPr>
            <a:spLocks noGrp="1"/>
          </p:cNvSpPr>
          <p:nvPr>
            <p:ph type="body" sz="half" idx="3"/>
          </p:nvPr>
        </p:nvSpPr>
        <p:spPr>
          <a:xfrm>
            <a:off x="685800" y="4114800"/>
            <a:ext cx="7772400" cy="2362200"/>
          </a:xfrm>
        </p:spPr>
        <p:txBody>
          <a:bodyPr>
            <a:normAutofit/>
          </a:bodyPr>
          <a:lstStyle/>
          <a:p>
            <a:pPr marL="448056" indent="-384048" fontAlgn="auto">
              <a:spcAft>
                <a:spcPts val="0"/>
              </a:spcAft>
              <a:buClr>
                <a:schemeClr val="accent3"/>
              </a:buClr>
              <a:buFont typeface="Wingdings 2"/>
              <a:buChar char=""/>
              <a:defRPr/>
            </a:pPr>
            <a:r>
              <a:rPr lang="en-US" sz="2400" dirty="0"/>
              <a:t>If you have not passed </a:t>
            </a:r>
            <a:r>
              <a:rPr lang="en-US" sz="2400" b="1" u="sng" dirty="0"/>
              <a:t>Praxis Core </a:t>
            </a:r>
            <a:r>
              <a:rPr lang="en-US" sz="2400" dirty="0"/>
              <a:t>or one of the other accepted tests, hand in the scores you have so far to show your efforts. You cannot be admitted until you pass, but you will be placed on the waiting list.</a:t>
            </a:r>
          </a:p>
          <a:p>
            <a:pPr marL="448056" indent="-384048" fontAlgn="auto">
              <a:spcAft>
                <a:spcPts val="0"/>
              </a:spcAft>
              <a:buClr>
                <a:schemeClr val="accent3"/>
              </a:buClr>
              <a:buFont typeface="Wingdings 2"/>
              <a:buChar char=""/>
              <a:defRPr/>
            </a:pPr>
            <a:endParaRPr lang="en-US" sz="2000" dirty="0"/>
          </a:p>
          <a:p>
            <a:pPr marL="448056" indent="-384048" fontAlgn="auto">
              <a:spcAft>
                <a:spcPts val="0"/>
              </a:spcAft>
              <a:buClr>
                <a:schemeClr val="accent3"/>
              </a:buClr>
              <a:buFont typeface="Wingdings 2"/>
              <a:buChar char=""/>
              <a:defRPr/>
            </a:pPr>
            <a:endParaRPr lang="en-US" sz="20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724400"/>
            <a:ext cx="7848600" cy="1219200"/>
          </a:xfrm>
        </p:spPr>
        <p:txBody>
          <a:bodyPr>
            <a:normAutofit fontScale="90000"/>
          </a:bodyPr>
          <a:lstStyle/>
          <a:p>
            <a:pPr algn="l"/>
            <a:r>
              <a:rPr lang="en-US" sz="8000" dirty="0"/>
              <a:t>GPA</a:t>
            </a:r>
          </a:p>
        </p:txBody>
      </p:sp>
      <p:sp>
        <p:nvSpPr>
          <p:cNvPr id="3" name="Content Placeholder 2"/>
          <p:cNvSpPr>
            <a:spLocks noGrp="1"/>
          </p:cNvSpPr>
          <p:nvPr>
            <p:ph idx="1"/>
          </p:nvPr>
        </p:nvSpPr>
        <p:spPr>
          <a:xfrm>
            <a:off x="228600" y="-152400"/>
            <a:ext cx="8763000" cy="4953000"/>
          </a:xfrm>
        </p:spPr>
        <p:txBody>
          <a:bodyPr>
            <a:normAutofit fontScale="92500"/>
          </a:bodyPr>
          <a:lstStyle/>
          <a:p>
            <a:r>
              <a:rPr lang="en-US" sz="2400" dirty="0"/>
              <a:t>You must have a  minimum GPA of 2.75 in the prerequisite courses related to your major to be admitted to any TU education program. Admission is limited by space</a:t>
            </a:r>
            <a:r>
              <a:rPr lang="en-US" sz="2400" u="sng" dirty="0"/>
              <a:t>, so that some students  who meet all requirements may not be admitted</a:t>
            </a:r>
            <a:r>
              <a:rPr lang="en-US" sz="2400" dirty="0"/>
              <a:t>.</a:t>
            </a:r>
          </a:p>
          <a:p>
            <a:r>
              <a:rPr lang="en-US" sz="2400" dirty="0"/>
              <a:t>If your overall GPA is below 2.75, your advisor MAY be able to </a:t>
            </a:r>
            <a:r>
              <a:rPr lang="en-US" sz="2400" dirty="0" err="1"/>
              <a:t>to</a:t>
            </a:r>
            <a:r>
              <a:rPr lang="en-US" sz="2400" dirty="0"/>
              <a:t> calculate the GPA for just the  major prerequisites.</a:t>
            </a:r>
          </a:p>
          <a:p>
            <a:r>
              <a:rPr lang="en-US" sz="2400" dirty="0"/>
              <a:t>You may not have a D in any prerequisite courses.</a:t>
            </a:r>
          </a:p>
          <a:p>
            <a:r>
              <a:rPr lang="en-US" sz="2400" dirty="0"/>
              <a:t>If you believe you can bring your GPA up to 2.75 by the end of Spring </a:t>
            </a:r>
            <a:r>
              <a:rPr lang="en-US" sz="2400" dirty="0" smtClean="0"/>
              <a:t>2017, </a:t>
            </a:r>
            <a:r>
              <a:rPr lang="en-US" sz="2400" dirty="0"/>
              <a:t>write a letter explaining your plan. However if your GPA is not a 2.75 at the end of fall semester, your chances of admission to any education program are extremely limited.</a:t>
            </a:r>
          </a:p>
          <a:p>
            <a:r>
              <a:rPr lang="en-US" sz="2400" b="1" u="sng" dirty="0">
                <a:solidFill>
                  <a:srgbClr val="FF0000"/>
                </a:solidFill>
              </a:rPr>
              <a:t>Once you are in the program, you must have at least a 3.0 each semester and no grade below a C</a:t>
            </a:r>
            <a:r>
              <a:rPr lang="en-US" sz="2400" dirty="0"/>
              <a:t>.</a:t>
            </a: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 y="4038600"/>
            <a:ext cx="6629399" cy="1828800"/>
          </a:xfrm>
        </p:spPr>
        <p:txBody>
          <a:bodyPr/>
          <a:lstStyle/>
          <a:p>
            <a:pPr algn="ctr"/>
            <a:r>
              <a:rPr lang="en-US" sz="6000" dirty="0"/>
              <a:t>Short </a:t>
            </a:r>
            <a:r>
              <a:rPr lang="en-US" sz="6000"/>
              <a:t>of Credits?</a:t>
            </a:r>
            <a:endParaRPr lang="en-US" sz="6000" dirty="0"/>
          </a:p>
        </p:txBody>
      </p:sp>
      <p:sp>
        <p:nvSpPr>
          <p:cNvPr id="5" name="Content Placeholder 4"/>
          <p:cNvSpPr>
            <a:spLocks noGrp="1"/>
          </p:cNvSpPr>
          <p:nvPr>
            <p:ph sz="half" idx="1"/>
          </p:nvPr>
        </p:nvSpPr>
        <p:spPr>
          <a:xfrm>
            <a:off x="1" y="731519"/>
            <a:ext cx="5161658" cy="3474720"/>
          </a:xfrm>
        </p:spPr>
        <p:txBody>
          <a:bodyPr>
            <a:normAutofit/>
          </a:bodyPr>
          <a:lstStyle/>
          <a:p>
            <a:r>
              <a:rPr lang="en-US" sz="3200" dirty="0"/>
              <a:t>If you will not have 60 credits by the end of spring 2017, but are willing to attend summer school, submit a letter explaining your plan.</a:t>
            </a:r>
          </a:p>
        </p:txBody>
      </p:sp>
      <p:pic>
        <p:nvPicPr>
          <p:cNvPr id="7" name="Picture 2" descr="C:\Documents and Settings\rrappa\Local Settings\Temporary Internet Files\Content.IE5\KVVRMSL9\MPj04395730000[1].jpg"/>
          <p:cNvPicPr>
            <a:picLocks noGrp="1" noChangeAspect="1" noChangeArrowheads="1"/>
          </p:cNvPicPr>
          <p:nvPr>
            <p:ph sz="half" idx="2"/>
          </p:nvPr>
        </p:nvPicPr>
        <p:blipFill>
          <a:blip r:embed="rId2" cstate="print"/>
          <a:stretch>
            <a:fillRect/>
          </a:stretch>
        </p:blipFill>
        <p:spPr>
          <a:xfrm>
            <a:off x="5943600" y="-251619"/>
            <a:ext cx="2739044" cy="4114800"/>
          </a:xfrm>
          <a:noFill/>
        </p:spPr>
      </p:pic>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 y="5257800"/>
            <a:ext cx="8991599" cy="685800"/>
          </a:xfrm>
        </p:spPr>
        <p:txBody>
          <a:bodyPr>
            <a:normAutofit fontScale="90000"/>
          </a:bodyPr>
          <a:lstStyle/>
          <a:p>
            <a:pPr algn="ctr"/>
            <a:r>
              <a:rPr lang="en-US" dirty="0"/>
              <a:t>For the Record – Once you are accepted</a:t>
            </a:r>
          </a:p>
        </p:txBody>
      </p:sp>
      <p:sp>
        <p:nvSpPr>
          <p:cNvPr id="14339" name="Content Placeholder 2"/>
          <p:cNvSpPr>
            <a:spLocks noGrp="1"/>
          </p:cNvSpPr>
          <p:nvPr>
            <p:ph sz="half" idx="1"/>
          </p:nvPr>
        </p:nvSpPr>
        <p:spPr>
          <a:xfrm>
            <a:off x="1142999" y="731518"/>
            <a:ext cx="3346704" cy="4297681"/>
          </a:xfrm>
        </p:spPr>
        <p:txBody>
          <a:bodyPr>
            <a:normAutofit lnSpcReduction="10000"/>
          </a:bodyPr>
          <a:lstStyle/>
          <a:p>
            <a:r>
              <a:rPr lang="en-US" sz="2400"/>
              <a:t>Be </a:t>
            </a:r>
            <a:r>
              <a:rPr lang="en-US" sz="2400" dirty="0"/>
              <a:t>flexible. You are guaranteed your courses but not a specific schedule or days off in a week.</a:t>
            </a:r>
          </a:p>
          <a:p>
            <a:r>
              <a:rPr lang="en-US" sz="2400" dirty="0"/>
              <a:t>Your schedule cannot be adjusted </a:t>
            </a:r>
            <a:r>
              <a:rPr lang="en-US" sz="2400"/>
              <a:t>around work or carpool</a:t>
            </a:r>
            <a:endParaRPr lang="en-US" sz="2400" dirty="0"/>
          </a:p>
          <a:p>
            <a:r>
              <a:rPr lang="en-US" sz="2400" dirty="0"/>
              <a:t>Arrive on time to schools and be professional</a:t>
            </a:r>
            <a:r>
              <a:rPr lang="en-US" sz="2400"/>
              <a:t>. </a:t>
            </a:r>
            <a:endParaRPr lang="en-US" sz="2400" u="sng" dirty="0"/>
          </a:p>
          <a:p>
            <a:pPr>
              <a:buFont typeface="Wingdings 2" pitchFamily="18" charset="2"/>
              <a:buNone/>
            </a:pPr>
            <a:endParaRPr lang="en-US" dirty="0"/>
          </a:p>
          <a:p>
            <a:pPr>
              <a:buFont typeface="Wingdings 2" pitchFamily="18" charset="2"/>
              <a:buNone/>
            </a:pPr>
            <a:endParaRPr lang="en-US" dirty="0"/>
          </a:p>
        </p:txBody>
      </p:sp>
      <p:sp>
        <p:nvSpPr>
          <p:cNvPr id="14340" name="Content Placeholder 3"/>
          <p:cNvSpPr>
            <a:spLocks noGrp="1"/>
          </p:cNvSpPr>
          <p:nvPr>
            <p:ph sz="half" idx="2"/>
          </p:nvPr>
        </p:nvSpPr>
        <p:spPr>
          <a:xfrm>
            <a:off x="4645152" y="731519"/>
            <a:ext cx="3346704" cy="4297679"/>
          </a:xfrm>
        </p:spPr>
        <p:txBody>
          <a:bodyPr>
            <a:noAutofit/>
          </a:bodyPr>
          <a:lstStyle/>
          <a:p>
            <a:r>
              <a:rPr lang="en-US" sz="2000" u="sng" dirty="0"/>
              <a:t>Remember a course in which you receive a “D” will have to be retaken before you can continue.</a:t>
            </a:r>
          </a:p>
          <a:p>
            <a:r>
              <a:rPr lang="en-US" sz="2000" u="sng" dirty="0"/>
              <a:t>You must maintain a 3.0 in the </a:t>
            </a:r>
            <a:r>
              <a:rPr lang="en-US" sz="2000" u="sng"/>
              <a:t>major.</a:t>
            </a:r>
            <a:endParaRPr lang="en-US" sz="2000" u="sng" dirty="0"/>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8574" y="-152400"/>
            <a:ext cx="9115425" cy="1295400"/>
          </a:xfrm>
        </p:spPr>
        <p:txBody>
          <a:bodyPr>
            <a:normAutofit/>
          </a:bodyPr>
          <a:lstStyle/>
          <a:p>
            <a:pPr marL="484632" algn="ctr" fontAlgn="auto">
              <a:spcAft>
                <a:spcPts val="0"/>
              </a:spcAft>
              <a:defRPr/>
            </a:pPr>
            <a:r>
              <a:rPr lang="en-US" sz="4000" b="1" dirty="0">
                <a:solidFill>
                  <a:schemeClr val="accent1">
                    <a:tint val="83000"/>
                    <a:satMod val="150000"/>
                  </a:schemeClr>
                </a:solidFill>
              </a:rPr>
              <a:t>Professional Manners and Matters</a:t>
            </a:r>
          </a:p>
        </p:txBody>
      </p:sp>
      <p:sp>
        <p:nvSpPr>
          <p:cNvPr id="23555" name="Rectangle 3"/>
          <p:cNvSpPr>
            <a:spLocks noGrp="1" noChangeArrowheads="1"/>
          </p:cNvSpPr>
          <p:nvPr>
            <p:ph idx="1"/>
          </p:nvPr>
        </p:nvSpPr>
        <p:spPr>
          <a:xfrm>
            <a:off x="609600" y="914400"/>
            <a:ext cx="7772400" cy="4876800"/>
          </a:xfrm>
        </p:spPr>
        <p:txBody>
          <a:bodyPr>
            <a:normAutofit lnSpcReduction="10000"/>
          </a:bodyPr>
          <a:lstStyle/>
          <a:p>
            <a:pPr marL="448056" indent="-384048" fontAlgn="auto">
              <a:lnSpc>
                <a:spcPct val="80000"/>
              </a:lnSpc>
              <a:spcAft>
                <a:spcPts val="0"/>
              </a:spcAft>
              <a:buClr>
                <a:schemeClr val="accent3"/>
              </a:buClr>
              <a:buFont typeface="Wingdings 2"/>
              <a:buChar char=""/>
              <a:defRPr/>
            </a:pPr>
            <a:r>
              <a:rPr lang="en-US" sz="2800" dirty="0"/>
              <a:t>Demonstrate Essential Dispositions</a:t>
            </a:r>
          </a:p>
          <a:p>
            <a:pPr marL="822960" lvl="1" indent="-246888" fontAlgn="auto">
              <a:lnSpc>
                <a:spcPct val="80000"/>
              </a:lnSpc>
              <a:spcAft>
                <a:spcPts val="0"/>
              </a:spcAft>
              <a:buFont typeface="Verdana"/>
              <a:buChar char="›"/>
              <a:defRPr/>
            </a:pPr>
            <a:r>
              <a:rPr lang="en-US" dirty="0"/>
              <a:t>Commitment to professional practice</a:t>
            </a:r>
          </a:p>
          <a:p>
            <a:pPr marL="822960" lvl="1" indent="-246888" fontAlgn="auto">
              <a:lnSpc>
                <a:spcPct val="80000"/>
              </a:lnSpc>
              <a:spcAft>
                <a:spcPts val="0"/>
              </a:spcAft>
              <a:buFont typeface="Verdana"/>
              <a:buChar char="›"/>
              <a:defRPr/>
            </a:pPr>
            <a:r>
              <a:rPr lang="en-US" dirty="0"/>
              <a:t>Caring for the success and well-being of all students</a:t>
            </a:r>
          </a:p>
          <a:p>
            <a:pPr marL="822960" lvl="1" indent="-246888" fontAlgn="auto">
              <a:lnSpc>
                <a:spcPct val="80000"/>
              </a:lnSpc>
              <a:spcAft>
                <a:spcPts val="0"/>
              </a:spcAft>
              <a:buFont typeface="Verdana"/>
              <a:buChar char="›"/>
              <a:defRPr/>
            </a:pPr>
            <a:r>
              <a:rPr lang="en-US" dirty="0"/>
              <a:t>Collaborate with colleagues and stakeholders</a:t>
            </a:r>
          </a:p>
          <a:p>
            <a:pPr marL="448056" indent="-384048" fontAlgn="auto">
              <a:lnSpc>
                <a:spcPct val="80000"/>
              </a:lnSpc>
              <a:spcAft>
                <a:spcPts val="0"/>
              </a:spcAft>
              <a:buClr>
                <a:schemeClr val="accent3"/>
              </a:buClr>
              <a:buFont typeface="Wingdings 2"/>
              <a:buChar char=""/>
              <a:defRPr/>
            </a:pPr>
            <a:r>
              <a:rPr lang="en-US" sz="2800" dirty="0"/>
              <a:t>Dress appropriately at all times when in schools.</a:t>
            </a:r>
          </a:p>
          <a:p>
            <a:pPr marL="448056" indent="-384048" fontAlgn="auto">
              <a:lnSpc>
                <a:spcPct val="80000"/>
              </a:lnSpc>
              <a:spcAft>
                <a:spcPts val="0"/>
              </a:spcAft>
              <a:buClr>
                <a:schemeClr val="accent3"/>
              </a:buClr>
              <a:buFont typeface="Wingdings 2"/>
              <a:buChar char=""/>
              <a:defRPr/>
            </a:pPr>
            <a:r>
              <a:rPr lang="en-US" sz="2800" dirty="0"/>
              <a:t>Demonstrate professional behavior by ethical, moral, collegial and honest interactions with others</a:t>
            </a:r>
          </a:p>
          <a:p>
            <a:pPr marL="448056" indent="-384048" fontAlgn="auto">
              <a:lnSpc>
                <a:spcPct val="80000"/>
              </a:lnSpc>
              <a:spcAft>
                <a:spcPts val="0"/>
              </a:spcAft>
              <a:buClr>
                <a:schemeClr val="accent3"/>
              </a:buClr>
              <a:buFont typeface="Wingdings 2"/>
              <a:buChar char=""/>
              <a:defRPr/>
            </a:pPr>
            <a:r>
              <a:rPr lang="en-US" sz="2800" dirty="0"/>
              <a:t>Maintain confidentiality</a:t>
            </a:r>
          </a:p>
          <a:p>
            <a:pPr marL="448056" indent="-384048" fontAlgn="auto">
              <a:lnSpc>
                <a:spcPct val="80000"/>
              </a:lnSpc>
              <a:spcAft>
                <a:spcPts val="0"/>
              </a:spcAft>
              <a:buClr>
                <a:schemeClr val="accent3"/>
              </a:buClr>
              <a:buFont typeface="Wingdings 2"/>
              <a:buChar char=""/>
              <a:defRPr/>
            </a:pPr>
            <a:r>
              <a:rPr lang="en-US" sz="2800"/>
              <a:t>Support </a:t>
            </a:r>
            <a:r>
              <a:rPr lang="en-US" sz="2800" dirty="0"/>
              <a:t>others at all times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 calcmode="lin" valueType="num">
                                      <p:cBhvr additive="base">
                                        <p:cTn id="11"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355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 calcmode="lin" valueType="num">
                                      <p:cBhvr additive="base">
                                        <p:cTn id="15"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355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anim calcmode="lin" valueType="num">
                                      <p:cBhvr additive="base">
                                        <p:cTn id="25"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3555">
                                            <p:txEl>
                                              <p:pRg st="5" end="5"/>
                                            </p:txEl>
                                          </p:spTgt>
                                        </p:tgtEl>
                                        <p:attrNameLst>
                                          <p:attrName>style.visibility</p:attrName>
                                        </p:attrNameLst>
                                      </p:cBhvr>
                                      <p:to>
                                        <p:strVal val="visible"/>
                                      </p:to>
                                    </p:set>
                                    <p:anim calcmode="lin" valueType="num">
                                      <p:cBhvr additive="base">
                                        <p:cTn id="31" dur="500" fill="hold"/>
                                        <p:tgtEl>
                                          <p:spTgt spid="2355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3555">
                                            <p:txEl>
                                              <p:pRg st="6" end="6"/>
                                            </p:txEl>
                                          </p:spTgt>
                                        </p:tgtEl>
                                        <p:attrNameLst>
                                          <p:attrName>style.visibility</p:attrName>
                                        </p:attrNameLst>
                                      </p:cBhvr>
                                      <p:to>
                                        <p:strVal val="visible"/>
                                      </p:to>
                                    </p:set>
                                    <p:anim calcmode="lin" valueType="num">
                                      <p:cBhvr additive="base">
                                        <p:cTn id="37" dur="500" fill="hold"/>
                                        <p:tgtEl>
                                          <p:spTgt spid="23555">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3555">
                                            <p:txEl>
                                              <p:pRg st="7" end="7"/>
                                            </p:txEl>
                                          </p:spTgt>
                                        </p:tgtEl>
                                        <p:attrNameLst>
                                          <p:attrName>style.visibility</p:attrName>
                                        </p:attrNameLst>
                                      </p:cBhvr>
                                      <p:to>
                                        <p:strVal val="visible"/>
                                      </p:to>
                                    </p:set>
                                    <p:anim calcmode="lin" valueType="num">
                                      <p:cBhvr additive="base">
                                        <p:cTn id="43" dur="500" fill="hold"/>
                                        <p:tgtEl>
                                          <p:spTgt spid="23555">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355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8574" y="-152400"/>
            <a:ext cx="9115425" cy="1295400"/>
          </a:xfrm>
        </p:spPr>
        <p:txBody>
          <a:bodyPr>
            <a:normAutofit/>
          </a:bodyPr>
          <a:lstStyle/>
          <a:p>
            <a:pPr marL="484632" algn="ctr" fontAlgn="auto">
              <a:spcAft>
                <a:spcPts val="0"/>
              </a:spcAft>
              <a:defRPr/>
            </a:pPr>
            <a:r>
              <a:rPr lang="en-US" sz="4000" b="1" dirty="0">
                <a:solidFill>
                  <a:schemeClr val="accent1">
                    <a:tint val="83000"/>
                    <a:satMod val="150000"/>
                  </a:schemeClr>
                </a:solidFill>
              </a:rPr>
              <a:t>Professional Manners and Matters</a:t>
            </a:r>
          </a:p>
        </p:txBody>
      </p:sp>
      <p:sp>
        <p:nvSpPr>
          <p:cNvPr id="23555" name="Rectangle 3"/>
          <p:cNvSpPr>
            <a:spLocks noGrp="1" noChangeArrowheads="1"/>
          </p:cNvSpPr>
          <p:nvPr>
            <p:ph idx="1"/>
          </p:nvPr>
        </p:nvSpPr>
        <p:spPr>
          <a:xfrm>
            <a:off x="609600" y="914400"/>
            <a:ext cx="7772400" cy="4876800"/>
          </a:xfrm>
        </p:spPr>
        <p:txBody>
          <a:bodyPr>
            <a:normAutofit/>
          </a:bodyPr>
          <a:lstStyle/>
          <a:p>
            <a:pPr marL="448056" indent="-384048" fontAlgn="auto">
              <a:lnSpc>
                <a:spcPct val="80000"/>
              </a:lnSpc>
              <a:spcAft>
                <a:spcPts val="0"/>
              </a:spcAft>
              <a:buClr>
                <a:schemeClr val="accent3"/>
              </a:buClr>
              <a:buFont typeface="Wingdings 2"/>
              <a:buChar char=""/>
              <a:defRPr/>
            </a:pPr>
            <a:r>
              <a:rPr lang="en-US" sz="2800" dirty="0"/>
              <a:t>Before you choose  any education major remember the criminal background check before you student teach is extensive and intensive.</a:t>
            </a:r>
          </a:p>
          <a:p>
            <a:pPr marL="448056" indent="-384048" fontAlgn="auto">
              <a:lnSpc>
                <a:spcPct val="80000"/>
              </a:lnSpc>
              <a:spcAft>
                <a:spcPts val="0"/>
              </a:spcAft>
              <a:buClr>
                <a:schemeClr val="accent3"/>
              </a:buClr>
              <a:buFont typeface="Wingdings 2"/>
              <a:buChar char=""/>
              <a:defRPr/>
            </a:pPr>
            <a:r>
              <a:rPr lang="en-US" sz="2800" dirty="0"/>
              <a:t>School systems control who can student teach in their schools</a:t>
            </a:r>
          </a:p>
          <a:p>
            <a:pPr marL="448056" indent="-384048" fontAlgn="auto">
              <a:lnSpc>
                <a:spcPct val="80000"/>
              </a:lnSpc>
              <a:spcAft>
                <a:spcPts val="0"/>
              </a:spcAft>
              <a:buClr>
                <a:schemeClr val="accent3"/>
              </a:buClr>
              <a:buFont typeface="Wingdings 2"/>
              <a:buChar char=""/>
              <a:defRPr/>
            </a:pPr>
            <a:endParaRPr lang="en-US" sz="2800" dirty="0"/>
          </a:p>
          <a:p>
            <a:pPr marL="448056" indent="-384048" fontAlgn="auto">
              <a:lnSpc>
                <a:spcPct val="80000"/>
              </a:lnSpc>
              <a:spcAft>
                <a:spcPts val="0"/>
              </a:spcAft>
              <a:buClr>
                <a:schemeClr val="accent3"/>
              </a:buClr>
              <a:buFont typeface="Wingdings 2"/>
              <a:buChar char=""/>
              <a:defRPr/>
            </a:pPr>
            <a:r>
              <a:rPr lang="en-US" sz="2800" dirty="0"/>
              <a:t>If you have ever had contact with the courts, you may want to consult Mr. Caldwell in CPP</a:t>
            </a:r>
          </a:p>
          <a:p>
            <a:pPr marL="448056" indent="-384048" fontAlgn="auto">
              <a:lnSpc>
                <a:spcPct val="80000"/>
              </a:lnSpc>
              <a:spcAft>
                <a:spcPts val="0"/>
              </a:spcAft>
              <a:buClr>
                <a:schemeClr val="accent3"/>
              </a:buClr>
              <a:buFont typeface="Wingdings 2"/>
              <a:buChar char=""/>
              <a:defRPr/>
            </a:pPr>
            <a:r>
              <a:rPr lang="en-US" sz="2800" dirty="0"/>
              <a:t>to determine your risk of being barred from student teaching.</a:t>
            </a:r>
          </a:p>
        </p:txBody>
      </p:sp>
    </p:spTree>
    <p:extLst>
      <p:ext uri="{BB962C8B-B14F-4D97-AF65-F5344CB8AC3E}">
        <p14:creationId xmlns:p14="http://schemas.microsoft.com/office/powerpoint/2010/main" val="295554649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anim calcmode="lin" valueType="num">
                                      <p:cBhvr additive="base">
                                        <p:cTn id="25"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Opportunities</a:t>
            </a:r>
          </a:p>
        </p:txBody>
      </p:sp>
      <p:sp>
        <p:nvSpPr>
          <p:cNvPr id="3" name="Content Placeholder 2"/>
          <p:cNvSpPr>
            <a:spLocks noGrp="1"/>
          </p:cNvSpPr>
          <p:nvPr>
            <p:ph idx="1"/>
          </p:nvPr>
        </p:nvSpPr>
        <p:spPr/>
        <p:txBody>
          <a:bodyPr>
            <a:normAutofit/>
          </a:bodyPr>
          <a:lstStyle/>
          <a:p>
            <a:pPr marL="0" indent="0">
              <a:buNone/>
            </a:pPr>
            <a:endParaRPr lang="en-US" sz="2800" dirty="0"/>
          </a:p>
          <a:p>
            <a:r>
              <a:rPr lang="en-US" sz="2800" dirty="0"/>
              <a:t>Students interested in becoming student members of Council for Exceptional Children can email Dr. Kandace </a:t>
            </a:r>
            <a:r>
              <a:rPr lang="en-US" sz="2800" dirty="0" err="1"/>
              <a:t>Hoppin</a:t>
            </a:r>
            <a:r>
              <a:rPr lang="en-US" sz="2800" dirty="0"/>
              <a:t> (khoppin@towson.edu)</a:t>
            </a:r>
            <a:r>
              <a:rPr lang="en-US" sz="2800" b="1" u="sng" dirty="0">
                <a:solidFill>
                  <a:schemeClr val="accent3">
                    <a:lumMod val="60000"/>
                    <a:lumOff val="40000"/>
                  </a:schemeClr>
                </a:solidFill>
              </a:rPr>
              <a:t>lrichman@towson.edu</a:t>
            </a:r>
          </a:p>
        </p:txBody>
      </p:sp>
    </p:spTree>
    <p:extLst>
      <p:ext uri="{BB962C8B-B14F-4D97-AF65-F5344CB8AC3E}">
        <p14:creationId xmlns:p14="http://schemas.microsoft.com/office/powerpoint/2010/main" val="1294452351"/>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Important Info</a:t>
            </a:r>
          </a:p>
        </p:txBody>
      </p:sp>
      <p:sp>
        <p:nvSpPr>
          <p:cNvPr id="3" name="Content Placeholder 2"/>
          <p:cNvSpPr>
            <a:spLocks noGrp="1"/>
          </p:cNvSpPr>
          <p:nvPr>
            <p:ph idx="1"/>
          </p:nvPr>
        </p:nvSpPr>
        <p:spPr/>
        <p:txBody>
          <a:bodyPr/>
          <a:lstStyle/>
          <a:p>
            <a:r>
              <a:rPr lang="en-US"/>
              <a:t>The FALL of your senior (pre-professional) year, you will need to return to school earlier than TU’s start date—your professional internship WILL begin the third week of August and absences are not excused. </a:t>
            </a:r>
          </a:p>
          <a:p>
            <a:r>
              <a:rPr lang="en-US"/>
              <a:t>Plan vacation, trips, work, etc. AROUND this pre-professional commitment. </a:t>
            </a:r>
          </a:p>
        </p:txBody>
      </p:sp>
    </p:spTree>
    <p:extLst>
      <p:ext uri="{BB962C8B-B14F-4D97-AF65-F5344CB8AC3E}">
        <p14:creationId xmlns:p14="http://schemas.microsoft.com/office/powerpoint/2010/main" val="2638068707"/>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WordArt 3"/>
          <p:cNvSpPr>
            <a:spLocks noChangeArrowheads="1" noChangeShapeType="1" noTextEdit="1"/>
          </p:cNvSpPr>
          <p:nvPr/>
        </p:nvSpPr>
        <p:spPr bwMode="auto">
          <a:xfrm>
            <a:off x="1295400" y="1219200"/>
            <a:ext cx="5791200" cy="22098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QUESTIONS?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 calcmode="lin" valueType="num">
                                      <p:cBhvr>
                                        <p:cTn id="7" dur="5000" fill="hold"/>
                                        <p:tgtEl>
                                          <p:spTgt spid="37891"/>
                                        </p:tgtEl>
                                        <p:attrNameLst>
                                          <p:attrName>ppt_w</p:attrName>
                                        </p:attrNameLst>
                                      </p:cBhvr>
                                      <p:tavLst>
                                        <p:tav tm="0" fmla="#ppt_w*sin(2.5*pi*$)">
                                          <p:val>
                                            <p:fltVal val="0"/>
                                          </p:val>
                                        </p:tav>
                                        <p:tav tm="100000">
                                          <p:val>
                                            <p:fltVal val="1"/>
                                          </p:val>
                                        </p:tav>
                                      </p:tavLst>
                                    </p:anim>
                                    <p:anim calcmode="lin" valueType="num">
                                      <p:cBhvr>
                                        <p:cTn id="8" dur="5000" fill="hold"/>
                                        <p:tgtEl>
                                          <p:spTgt spid="378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Welcome and Agenda</a:t>
            </a:r>
          </a:p>
        </p:txBody>
      </p:sp>
      <p:sp>
        <p:nvSpPr>
          <p:cNvPr id="3" name="Content Placeholder 2"/>
          <p:cNvSpPr>
            <a:spLocks noGrp="1"/>
          </p:cNvSpPr>
          <p:nvPr>
            <p:ph idx="1"/>
          </p:nvPr>
        </p:nvSpPr>
        <p:spPr/>
        <p:txBody>
          <a:bodyPr/>
          <a:lstStyle/>
          <a:p>
            <a:r>
              <a:rPr lang="en-US"/>
              <a:t>Welcome!  </a:t>
            </a:r>
          </a:p>
          <a:p>
            <a:r>
              <a:rPr lang="en-US"/>
              <a:t>Please SIGN IN. </a:t>
            </a:r>
          </a:p>
          <a:p>
            <a:endParaRPr lang="en-US"/>
          </a:p>
          <a:p>
            <a:pPr marL="0" indent="0">
              <a:buNone/>
            </a:pPr>
            <a:r>
              <a:rPr lang="en-US"/>
              <a:t>Agenda:</a:t>
            </a:r>
          </a:p>
          <a:p>
            <a:pPr marL="0" indent="0">
              <a:buNone/>
            </a:pPr>
            <a:r>
              <a:rPr lang="en-US"/>
              <a:t>	Programs</a:t>
            </a:r>
          </a:p>
          <a:p>
            <a:pPr marL="0" indent="0">
              <a:buNone/>
            </a:pPr>
            <a:r>
              <a:rPr lang="en-US"/>
              <a:t>	Application requirements and timelines</a:t>
            </a:r>
          </a:p>
          <a:p>
            <a:pPr marL="0" indent="0">
              <a:buNone/>
            </a:pPr>
            <a:r>
              <a:rPr lang="en-US"/>
              <a:t>	Professional dispositions and other info</a:t>
            </a:r>
          </a:p>
        </p:txBody>
      </p:sp>
    </p:spTree>
    <p:extLst>
      <p:ext uri="{BB962C8B-B14F-4D97-AF65-F5344CB8AC3E}">
        <p14:creationId xmlns:p14="http://schemas.microsoft.com/office/powerpoint/2010/main" val="1366074409"/>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Programs Available</a:t>
            </a:r>
          </a:p>
        </p:txBody>
      </p:sp>
      <p:sp>
        <p:nvSpPr>
          <p:cNvPr id="2" name="Content Placeholder 1"/>
          <p:cNvSpPr>
            <a:spLocks noGrp="1"/>
          </p:cNvSpPr>
          <p:nvPr>
            <p:ph idx="1"/>
          </p:nvPr>
        </p:nvSpPr>
        <p:spPr>
          <a:xfrm>
            <a:off x="228600" y="304800"/>
            <a:ext cx="8763000" cy="5562600"/>
          </a:xfrm>
        </p:spPr>
        <p:txBody>
          <a:bodyPr>
            <a:normAutofit fontScale="62500" lnSpcReduction="20000"/>
          </a:bodyPr>
          <a:lstStyle/>
          <a:p>
            <a:endParaRPr lang="en-US" dirty="0"/>
          </a:p>
          <a:p>
            <a:endParaRPr lang="en-US" dirty="0"/>
          </a:p>
          <a:p>
            <a:endParaRPr lang="en-US" dirty="0"/>
          </a:p>
          <a:p>
            <a:r>
              <a:rPr lang="en-US"/>
              <a:t>Early </a:t>
            </a:r>
            <a:r>
              <a:rPr lang="en-US" dirty="0"/>
              <a:t>Childhood/Special Education ECSE (preschool-gr. 3;birth-gr.3)</a:t>
            </a:r>
          </a:p>
          <a:p>
            <a:r>
              <a:rPr lang="en-US" dirty="0"/>
              <a:t>Elementary Ed/Special Education EESE ( gr.1-6;gr. 1-8)</a:t>
            </a:r>
          </a:p>
          <a:p>
            <a:r>
              <a:rPr lang="en-US" dirty="0"/>
              <a:t>Special Education- Elementary/Middle (gr. 1 – 8)</a:t>
            </a:r>
          </a:p>
          <a:p>
            <a:r>
              <a:rPr lang="en-US" dirty="0"/>
              <a:t>Special Education – Secondary/Adult (gr. 6 – 12/adult)</a:t>
            </a:r>
          </a:p>
          <a:p>
            <a:pPr marL="1371600" lvl="3" indent="-457200">
              <a:buFont typeface="+mj-lt"/>
              <a:buAutoNum type="arabicPeriod"/>
            </a:pPr>
            <a:r>
              <a:rPr lang="en-US" dirty="0"/>
              <a:t>English Track</a:t>
            </a:r>
          </a:p>
          <a:p>
            <a:pPr marL="1371600" lvl="3" indent="-457200">
              <a:buFont typeface="+mj-lt"/>
              <a:buAutoNum type="arabicPeriod"/>
            </a:pPr>
            <a:r>
              <a:rPr lang="en-US" dirty="0"/>
              <a:t>Math Track –Middle School Concentration</a:t>
            </a:r>
          </a:p>
          <a:p>
            <a:pPr marL="1371600" lvl="3" indent="-457200">
              <a:buFont typeface="+mj-lt"/>
              <a:buAutoNum type="arabicPeriod"/>
            </a:pPr>
            <a:r>
              <a:rPr lang="en-US" dirty="0"/>
              <a:t>Math Track- High School Concentration</a:t>
            </a:r>
          </a:p>
          <a:p>
            <a:pPr marL="1371600" lvl="3" indent="-457200">
              <a:buFont typeface="+mj-lt"/>
              <a:buAutoNum type="arabicPeriod"/>
            </a:pPr>
            <a:r>
              <a:rPr lang="en-US" dirty="0"/>
              <a:t>Middle School general Science Track</a:t>
            </a:r>
          </a:p>
          <a:p>
            <a:pPr marL="1371600" lvl="3" indent="-457200">
              <a:buFont typeface="+mj-lt"/>
              <a:buAutoNum type="arabicPeriod"/>
            </a:pPr>
            <a:r>
              <a:rPr lang="en-US" dirty="0"/>
              <a:t>Social Studies Track.           </a:t>
            </a:r>
          </a:p>
          <a:p>
            <a:endParaRPr lang="en-US"/>
          </a:p>
          <a:p>
            <a:r>
              <a:rPr lang="en-US"/>
              <a:t>Please </a:t>
            </a:r>
            <a:r>
              <a:rPr lang="en-US" dirty="0"/>
              <a:t>note each program application is a different color.</a:t>
            </a:r>
          </a:p>
          <a:p>
            <a:endParaRPr lang="en-US"/>
          </a:p>
          <a:p>
            <a:endParaRPr lang="en-US"/>
          </a:p>
          <a:p>
            <a:r>
              <a:rPr lang="en-US"/>
              <a:t>Make </a:t>
            </a:r>
            <a:r>
              <a:rPr lang="en-US" dirty="0"/>
              <a:t>sure </a:t>
            </a:r>
            <a:r>
              <a:rPr lang="en-US"/>
              <a:t>your PeopleSoft record </a:t>
            </a:r>
            <a:r>
              <a:rPr lang="en-US" dirty="0"/>
              <a:t>reflects your intended major. </a:t>
            </a:r>
            <a:r>
              <a:rPr lang="en-US"/>
              <a:t>If not, please change in PeopleSoft. </a:t>
            </a:r>
            <a:endParaRPr lang="en-US" dirty="0"/>
          </a:p>
          <a:p>
            <a:pPr marL="45720" indent="0">
              <a:buNone/>
            </a:pPr>
            <a:r>
              <a:rPr lang="en-US" dirty="0"/>
              <a:t>    </a:t>
            </a:r>
          </a:p>
          <a:p>
            <a:endParaRPr lang="en-US" dirty="0"/>
          </a:p>
          <a:p>
            <a:pPr marL="45720" indent="0">
              <a:buNone/>
            </a:pPr>
            <a:endParaRPr lang="en-US" dirty="0"/>
          </a:p>
        </p:txBody>
      </p:sp>
    </p:spTree>
    <p:extLst>
      <p:ext uri="{BB962C8B-B14F-4D97-AF65-F5344CB8AC3E}">
        <p14:creationId xmlns:p14="http://schemas.microsoft.com/office/powerpoint/2010/main" val="960190021"/>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8229600" cy="1066800"/>
          </a:xfrm>
        </p:spPr>
        <p:txBody>
          <a:bodyPr>
            <a:normAutofit/>
          </a:bodyPr>
          <a:lstStyle/>
          <a:p>
            <a:pPr marL="484632" algn="l" fontAlgn="auto">
              <a:spcAft>
                <a:spcPts val="0"/>
              </a:spcAft>
              <a:defRPr/>
            </a:pPr>
            <a:r>
              <a:rPr lang="en-US">
                <a:solidFill>
                  <a:schemeClr val="tx1">
                    <a:lumMod val="60000"/>
                    <a:lumOff val="40000"/>
                  </a:schemeClr>
                </a:solidFill>
              </a:rPr>
              <a:t>Application Requirements</a:t>
            </a:r>
            <a:endParaRPr lang="en-US" dirty="0">
              <a:solidFill>
                <a:schemeClr val="tx1">
                  <a:lumMod val="60000"/>
                  <a:lumOff val="40000"/>
                </a:schemeClr>
              </a:solidFill>
            </a:endParaRPr>
          </a:p>
        </p:txBody>
      </p:sp>
      <p:sp>
        <p:nvSpPr>
          <p:cNvPr id="28675" name="Rectangle 3"/>
          <p:cNvSpPr>
            <a:spLocks noGrp="1" noChangeArrowheads="1"/>
          </p:cNvSpPr>
          <p:nvPr>
            <p:ph idx="1"/>
          </p:nvPr>
        </p:nvSpPr>
        <p:spPr>
          <a:xfrm>
            <a:off x="685800" y="1066800"/>
            <a:ext cx="7772400" cy="5562600"/>
          </a:xfrm>
        </p:spPr>
        <p:txBody>
          <a:bodyPr>
            <a:normAutofit/>
          </a:bodyPr>
          <a:lstStyle/>
          <a:p>
            <a:r>
              <a:rPr lang="en-US" sz="2000" b="1" i="1" dirty="0"/>
              <a:t>APPLICATIONS DUE DEC. 20, 2016</a:t>
            </a:r>
          </a:p>
          <a:p>
            <a:endParaRPr lang="en-US" sz="2000" dirty="0"/>
          </a:p>
          <a:p>
            <a:pPr lvl="0"/>
            <a:r>
              <a:rPr lang="en-US" sz="2000" b="1" dirty="0"/>
              <a:t>Have Criminal Disclosure statement notarized by Mrs. March- room 307.</a:t>
            </a:r>
          </a:p>
          <a:p>
            <a:pPr lvl="0"/>
            <a:r>
              <a:rPr lang="en-US" sz="2000" b="1" dirty="0"/>
              <a:t>GPA: 2.75 or better</a:t>
            </a:r>
            <a:endParaRPr lang="en-US" sz="2000" dirty="0"/>
          </a:p>
          <a:p>
            <a:pPr lvl="0"/>
            <a:r>
              <a:rPr lang="en-US" sz="2000" b="1" dirty="0"/>
              <a:t>C or better in ENGL 102 and all pre-</a:t>
            </a:r>
            <a:r>
              <a:rPr lang="en-US" sz="2000" b="1" dirty="0" err="1"/>
              <a:t>req</a:t>
            </a:r>
            <a:r>
              <a:rPr lang="en-US" sz="2000" b="1" dirty="0"/>
              <a:t> courses</a:t>
            </a:r>
          </a:p>
          <a:p>
            <a:pPr lvl="0"/>
            <a:r>
              <a:rPr lang="en-US" sz="2000" b="1" dirty="0"/>
              <a:t>60 credits completed or in progress (must include pre-</a:t>
            </a:r>
            <a:r>
              <a:rPr lang="en-US" sz="2000" b="1" dirty="0" err="1"/>
              <a:t>reqs</a:t>
            </a:r>
            <a:r>
              <a:rPr lang="en-US" sz="2000" b="1" dirty="0"/>
              <a:t>)</a:t>
            </a:r>
          </a:p>
          <a:p>
            <a:pPr lvl="0"/>
            <a:r>
              <a:rPr lang="en-US" sz="2000" b="1" dirty="0"/>
              <a:t>Scores on the Praxis I, Praxis Core, SAT or ACT at or above the passing level  of standards established by the Maryland State Dept of Ed</a:t>
            </a:r>
          </a:p>
          <a:p>
            <a:pPr lvl="0"/>
            <a:r>
              <a:rPr lang="en-US" sz="2000" b="1" dirty="0"/>
              <a:t>Degree plan (see templates on website)</a:t>
            </a:r>
          </a:p>
          <a:p>
            <a:pPr lvl="0"/>
            <a:r>
              <a:rPr lang="en-US" sz="2000" b="1" dirty="0"/>
              <a:t>One page double spaced essay explaining your reasons for entering the teaching profession.</a:t>
            </a:r>
          </a:p>
          <a:p>
            <a:pPr lvl="0"/>
            <a:endParaRPr lang="en-US" sz="2400" dirty="0"/>
          </a:p>
          <a:p>
            <a:pPr>
              <a:lnSpc>
                <a:spcPct val="90000"/>
              </a:lnSpc>
              <a:buFont typeface="Wingdings 2" pitchFamily="18" charset="2"/>
              <a:buNone/>
            </a:pPr>
            <a:endParaRPr lang="en-US" sz="2400" dirty="0">
              <a:solidFill>
                <a:srgbClr val="FF0000"/>
              </a:solidFill>
            </a:endParaRPr>
          </a:p>
          <a:p>
            <a:pPr>
              <a:lnSpc>
                <a:spcPct val="90000"/>
              </a:lnSpc>
              <a:buFont typeface="Wingdings 2" pitchFamily="18" charset="2"/>
              <a:buNone/>
            </a:pPr>
            <a:endParaRPr lang="en-US" sz="2800" dirty="0"/>
          </a:p>
          <a:p>
            <a:pPr>
              <a:lnSpc>
                <a:spcPct val="90000"/>
              </a:lnSpc>
            </a:pPr>
            <a:endParaRPr lang="en-US" sz="2800" dirty="0"/>
          </a:p>
          <a:p>
            <a:pPr>
              <a:lnSpc>
                <a:spcPct val="90000"/>
              </a:lnSpc>
            </a:pPr>
            <a:endParaRPr lang="en-US" sz="2800" dirty="0"/>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Take or Provide Passing Scores from one of the Tests Listed below</a:t>
            </a: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922" y="1600200"/>
            <a:ext cx="8046156"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4459256"/>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81000"/>
            <a:ext cx="8229600" cy="1219200"/>
          </a:xfrm>
        </p:spPr>
        <p:txBody>
          <a:bodyPr>
            <a:normAutofit/>
          </a:bodyPr>
          <a:lstStyle/>
          <a:p>
            <a:pPr algn="l"/>
            <a:r>
              <a:rPr lang="en-US" sz="4000" u="sng" dirty="0">
                <a:solidFill>
                  <a:srgbClr val="FF0000"/>
                </a:solidFill>
              </a:rPr>
              <a:t>Tests needed for Acceptance</a:t>
            </a:r>
          </a:p>
        </p:txBody>
      </p:sp>
      <p:sp>
        <p:nvSpPr>
          <p:cNvPr id="8195" name="Content Placeholder 2"/>
          <p:cNvSpPr>
            <a:spLocks noGrp="1"/>
          </p:cNvSpPr>
          <p:nvPr>
            <p:ph idx="1"/>
          </p:nvPr>
        </p:nvSpPr>
        <p:spPr>
          <a:xfrm>
            <a:off x="152400" y="1447800"/>
            <a:ext cx="8839200" cy="4572000"/>
          </a:xfrm>
        </p:spPr>
        <p:txBody>
          <a:bodyPr>
            <a:normAutofit/>
          </a:bodyPr>
          <a:lstStyle/>
          <a:p>
            <a:r>
              <a:rPr lang="en-US" sz="2800"/>
              <a:t>Make </a:t>
            </a:r>
            <a:r>
              <a:rPr lang="en-US" sz="2800" dirty="0"/>
              <a:t>sure you keep a copy of your scores. You will need them for your application and </a:t>
            </a:r>
            <a:r>
              <a:rPr lang="en-US" sz="2800" i="1" u="sng" dirty="0"/>
              <a:t>for future employment as a teacher.</a:t>
            </a:r>
          </a:p>
          <a:p>
            <a:r>
              <a:rPr lang="en-US" sz="2800" dirty="0"/>
              <a:t>Do not depend on ETS to send the scores</a:t>
            </a:r>
            <a:r>
              <a:rPr lang="en-US" sz="2800"/>
              <a:t>. Provide a copy yourself to the department.</a:t>
            </a:r>
            <a:endParaRPr lang="en-US" sz="2800" dirty="0"/>
          </a:p>
          <a:p>
            <a:r>
              <a:rPr lang="en-US" sz="2800" dirty="0"/>
              <a:t>If you do not print out scores while they are posted,ETS charges you $30 to get them later.</a:t>
            </a:r>
          </a:p>
          <a:p>
            <a:r>
              <a:rPr lang="en-US" sz="2800" dirty="0"/>
              <a:t>You should be able to print out SAT and ACT scores from their web sites.</a:t>
            </a:r>
          </a:p>
          <a:p>
            <a:pPr>
              <a:buFont typeface="Wingdings 2" pitchFamily="18" charset="2"/>
              <a:buNone/>
            </a:pPr>
            <a:endParaRPr lang="en-US" sz="2400" dirty="0"/>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5400" dirty="0"/>
              <a:t>Praxis Core Help</a:t>
            </a:r>
          </a:p>
        </p:txBody>
      </p:sp>
      <p:sp>
        <p:nvSpPr>
          <p:cNvPr id="3" name="Content Placeholder 2"/>
          <p:cNvSpPr>
            <a:spLocks noGrp="1"/>
          </p:cNvSpPr>
          <p:nvPr>
            <p:ph idx="1"/>
          </p:nvPr>
        </p:nvSpPr>
        <p:spPr/>
        <p:txBody>
          <a:bodyPr>
            <a:normAutofit/>
          </a:bodyPr>
          <a:lstStyle/>
          <a:p>
            <a:r>
              <a:rPr lang="en-US" sz="2800" dirty="0"/>
              <a:t>There are sample items for each test on the ETS website.</a:t>
            </a:r>
          </a:p>
          <a:p>
            <a:r>
              <a:rPr lang="en-US" sz="2800" dirty="0"/>
              <a:t>Amazon.com already has several Praxis Core study guides listed.</a:t>
            </a:r>
          </a:p>
          <a:p>
            <a:r>
              <a:rPr lang="en-US" sz="2800" dirty="0"/>
              <a:t>You must have the passing score on each section of Praxis Core- there is no composite score.</a:t>
            </a:r>
          </a:p>
          <a:p>
            <a:endParaRPr lang="en-US" sz="2800" dirty="0"/>
          </a:p>
          <a:p>
            <a:endParaRPr lang="en-US" sz="2800" dirty="0"/>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4372168"/>
            <a:ext cx="7619999" cy="1647632"/>
          </a:xfrm>
        </p:spPr>
        <p:txBody>
          <a:bodyPr/>
          <a:lstStyle/>
          <a:p>
            <a:pPr algn="l"/>
            <a:r>
              <a:rPr lang="en-US" sz="3600" dirty="0">
                <a:solidFill>
                  <a:schemeClr val="accent5">
                    <a:lumMod val="10000"/>
                  </a:schemeClr>
                </a:solidFill>
              </a:rPr>
              <a:t>Applications are due to Psychology 307 by 4pm on December 20, 2016.</a:t>
            </a:r>
          </a:p>
        </p:txBody>
      </p:sp>
      <p:sp>
        <p:nvSpPr>
          <p:cNvPr id="3" name="Content Placeholder 2"/>
          <p:cNvSpPr>
            <a:spLocks noGrp="1"/>
          </p:cNvSpPr>
          <p:nvPr>
            <p:ph idx="1"/>
          </p:nvPr>
        </p:nvSpPr>
        <p:spPr>
          <a:xfrm>
            <a:off x="152400" y="152400"/>
            <a:ext cx="8610600" cy="4343400"/>
          </a:xfrm>
        </p:spPr>
        <p:txBody>
          <a:bodyPr>
            <a:normAutofit fontScale="85000" lnSpcReduction="20000"/>
          </a:bodyPr>
          <a:lstStyle/>
          <a:p>
            <a:r>
              <a:rPr lang="en-US" sz="2600" dirty="0"/>
              <a:t>Fill in application completely</a:t>
            </a:r>
          </a:p>
          <a:p>
            <a:r>
              <a:rPr lang="en-US" sz="2600" dirty="0"/>
              <a:t>Include: </a:t>
            </a:r>
          </a:p>
          <a:p>
            <a:r>
              <a:rPr lang="en-US" sz="2600" dirty="0"/>
              <a:t>Criminal disclosure form</a:t>
            </a:r>
          </a:p>
          <a:p>
            <a:r>
              <a:rPr lang="en-US" sz="2600" dirty="0"/>
              <a:t>Unofficial transcript (if courses you need have not posted to your transcript you must submit an official transcript from the other school) with FALL </a:t>
            </a:r>
            <a:r>
              <a:rPr lang="en-US" sz="2600" dirty="0" smtClean="0"/>
              <a:t>2016 grades</a:t>
            </a:r>
            <a:endParaRPr lang="en-US" sz="2600" dirty="0"/>
          </a:p>
          <a:p>
            <a:r>
              <a:rPr lang="en-US" sz="2600" dirty="0"/>
              <a:t>Updated checklist</a:t>
            </a:r>
          </a:p>
          <a:p>
            <a:r>
              <a:rPr lang="en-US" sz="2600" dirty="0"/>
              <a:t>Most recent advising data sheet AND four-year degree plan</a:t>
            </a:r>
          </a:p>
          <a:p>
            <a:r>
              <a:rPr lang="en-US" sz="2600" dirty="0"/>
              <a:t>Copy of Praxis, SAT, or ACT scores.</a:t>
            </a:r>
          </a:p>
          <a:p>
            <a:r>
              <a:rPr lang="en-US" sz="2600" dirty="0"/>
              <a:t>One-page essay</a:t>
            </a:r>
          </a:p>
          <a:p>
            <a:r>
              <a:rPr lang="en-US" sz="2600" dirty="0"/>
              <a:t>Letter describing your plan if you need to finish pre-requisites in summer. </a:t>
            </a:r>
          </a:p>
          <a:p>
            <a:r>
              <a:rPr lang="en-US" sz="2600" dirty="0"/>
              <a:t>Clip or staple all items together.</a:t>
            </a:r>
          </a:p>
          <a:p>
            <a:endParaRPr lang="en-US" dirty="0"/>
          </a:p>
        </p:txBody>
      </p:sp>
    </p:spTree>
    <p:extLst>
      <p:ext uri="{BB962C8B-B14F-4D97-AF65-F5344CB8AC3E}">
        <p14:creationId xmlns:p14="http://schemas.microsoft.com/office/powerpoint/2010/main" val="3738526579"/>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Year Degree Plan</a:t>
            </a:r>
          </a:p>
        </p:txBody>
      </p:sp>
      <p:sp>
        <p:nvSpPr>
          <p:cNvPr id="3" name="Content Placeholder 2"/>
          <p:cNvSpPr>
            <a:spLocks noGrp="1"/>
          </p:cNvSpPr>
          <p:nvPr>
            <p:ph idx="1"/>
          </p:nvPr>
        </p:nvSpPr>
        <p:spPr/>
        <p:txBody>
          <a:bodyPr/>
          <a:lstStyle/>
          <a:p>
            <a:r>
              <a:rPr lang="en-US" dirty="0"/>
              <a:t>Required by Maryland law—upper-level students must have one on file. </a:t>
            </a:r>
          </a:p>
          <a:p>
            <a:r>
              <a:rPr lang="en-US" dirty="0"/>
              <a:t>Templates </a:t>
            </a:r>
            <a:r>
              <a:rPr lang="en-US"/>
              <a:t>and directions available </a:t>
            </a:r>
            <a:r>
              <a:rPr lang="en-US" dirty="0"/>
              <a:t>on Special Education Department website</a:t>
            </a:r>
          </a:p>
          <a:p>
            <a:r>
              <a:rPr lang="en-US" dirty="0"/>
              <a:t>Fill in template with classes you have taken thus far.  Template is pre-filled with your major coursework, which you’ll begin after program admittance.</a:t>
            </a:r>
          </a:p>
        </p:txBody>
      </p:sp>
    </p:spTree>
    <p:extLst>
      <p:ext uri="{BB962C8B-B14F-4D97-AF65-F5344CB8AC3E}">
        <p14:creationId xmlns:p14="http://schemas.microsoft.com/office/powerpoint/2010/main" val="2160781863"/>
      </p:ext>
    </p:extLst>
  </p:cSld>
  <p:clrMapOvr>
    <a:masterClrMapping/>
  </p:clrMapOvr>
  <p:transition>
    <p:zoom/>
  </p:transition>
</p:sld>
</file>

<file path=ppt/theme/theme1.xml><?xml version="1.0" encoding="utf-8"?>
<a:theme xmlns:a="http://schemas.openxmlformats.org/drawingml/2006/main" name="00575">
  <a:themeElements>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
      <a:clrScheme name="Default Design 15">
        <a:dk1>
          <a:srgbClr val="0E2F67"/>
        </a:dk1>
        <a:lt1>
          <a:srgbClr val="FFFFFF"/>
        </a:lt1>
        <a:dk2>
          <a:srgbClr val="0E6224"/>
        </a:dk2>
        <a:lt2>
          <a:srgbClr val="7ACCE6"/>
        </a:lt2>
        <a:accent1>
          <a:srgbClr val="745D4A"/>
        </a:accent1>
        <a:accent2>
          <a:srgbClr val="E28000"/>
        </a:accent2>
        <a:accent3>
          <a:srgbClr val="FFFFFF"/>
        </a:accent3>
        <a:accent4>
          <a:srgbClr val="0A2757"/>
        </a:accent4>
        <a:accent5>
          <a:srgbClr val="BCB6B1"/>
        </a:accent5>
        <a:accent6>
          <a:srgbClr val="CD7300"/>
        </a:accent6>
        <a:hlink>
          <a:srgbClr val="FFAB2D"/>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00575</Template>
  <TotalTime>2149</TotalTime>
  <Words>1013</Words>
  <Application>Microsoft Office PowerPoint</Application>
  <PresentationFormat>On-screen Show (4:3)</PresentationFormat>
  <Paragraphs>110</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Black</vt:lpstr>
      <vt:lpstr>Calibri</vt:lpstr>
      <vt:lpstr>Times New Roman</vt:lpstr>
      <vt:lpstr>Verdana</vt:lpstr>
      <vt:lpstr>Wingdings 2</vt:lpstr>
      <vt:lpstr>00575</vt:lpstr>
      <vt:lpstr> Pre-Application Meeting 1.Integrated Elementary Education/ Special Education EESE 2.Integrated Early Childhood/Special Education ECSE 3.Special Education  Single Certification Majors – Secondary and Elementary/Middle  http://www.youtube.com/watch?v=2XsaK3pWyII </vt:lpstr>
      <vt:lpstr>Welcome and Agenda</vt:lpstr>
      <vt:lpstr>Programs Available</vt:lpstr>
      <vt:lpstr>Application Requirements</vt:lpstr>
      <vt:lpstr>Take or Provide Passing Scores from one of the Tests Listed below</vt:lpstr>
      <vt:lpstr>Tests needed for Acceptance</vt:lpstr>
      <vt:lpstr>Praxis Core Help</vt:lpstr>
      <vt:lpstr>Applications are due to Psychology 307 by 4pm on December 20, 2016.</vt:lpstr>
      <vt:lpstr>Four Year Degree Plan</vt:lpstr>
      <vt:lpstr>Deadlines</vt:lpstr>
      <vt:lpstr>GPA</vt:lpstr>
      <vt:lpstr>Short of Credits?</vt:lpstr>
      <vt:lpstr>For the Record – Once you are accepted</vt:lpstr>
      <vt:lpstr>Professional Manners and Matters</vt:lpstr>
      <vt:lpstr>Professional Manners and Matters</vt:lpstr>
      <vt:lpstr>Other Opportunities</vt:lpstr>
      <vt:lpstr>Important Info</vt:lpstr>
      <vt:lpstr>PowerPoint Presentation</vt:lpstr>
    </vt:vector>
  </TitlesOfParts>
  <Company>Towson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A Professional Development School</dc:title>
  <dc:creator>Towson University</dc:creator>
  <cp:lastModifiedBy>Pasko, Michelle R.</cp:lastModifiedBy>
  <cp:revision>179</cp:revision>
  <dcterms:created xsi:type="dcterms:W3CDTF">2001-01-26T03:17:25Z</dcterms:created>
  <dcterms:modified xsi:type="dcterms:W3CDTF">2016-09-16T17:28:57Z</dcterms:modified>
</cp:coreProperties>
</file>