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66" r:id="rId8"/>
    <p:sldId id="267" r:id="rId9"/>
    <p:sldId id="25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url?sa=i&amp;rct=j&amp;q=&amp;esrc=s&amp;source=images&amp;cd=&amp;cad=rja&amp;uact=8&amp;ved=0CAYQjB1qFQoTCKXqxdSd1scCFUQdPgodahYHhg&amp;url=http://www.eyeglasses.info/discount-eyeglass-frames/&amp;ei=DM_lVaW0IsS6-AHqrJywCA&amp;psig=AFQjCNFzwN6klFa8zLrcmMnZgckDjqCaEw&amp;ust=144121047077654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wibgNGe4aY" TargetMode="External"/><Relationship Id="rId1" Type="http://schemas.openxmlformats.org/officeDocument/2006/relationships/video" Target="https://www.youtube.com/embed/-zafJKbMPA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YQjB1qFQoTCMjxtc-E1scCFUo4PgodG9sN3Q&amp;url=http://biologypop.com/the-evolution-of-the-cells/&amp;ei=yrTlVcjkOMrw-AGbtrfoDQ&amp;psig=AFQjCNGYWViT0oegHRi6CpykbID1a7vpUQ&amp;ust=144120377995236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Berries…with a side of DNA?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4" y="4650640"/>
            <a:ext cx="3499405" cy="1374345"/>
          </a:xfrm>
        </p:spPr>
        <p:txBody>
          <a:bodyPr>
            <a:normAutofit/>
          </a:bodyPr>
          <a:lstStyle/>
          <a:p>
            <a:r>
              <a:rPr lang="en-US" dirty="0"/>
              <a:t>Towson University’s Center for STEM Excellence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5490517"/>
            <a:ext cx="1739945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F0"/>
                </a:solidFill>
              </a:rPr>
              <a:t>Making Observations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458115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Carefully note what happens after each step of the procedure.  Does what you see make sense with what you expected to happen based on the reading?</a:t>
            </a:r>
          </a:p>
        </p:txBody>
      </p:sp>
      <p:pic>
        <p:nvPicPr>
          <p:cNvPr id="1026" name="Picture 2" descr="http://www.eyeglasses.info/wp-content/uploads/2012/03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63" y="4039820"/>
            <a:ext cx="3660803" cy="24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0207" y="6268256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www.eyeglasses.info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828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F0"/>
                </a:solidFill>
              </a:rPr>
              <a:t>Results:  Is DNA in food?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519197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your claim.</a:t>
            </a:r>
          </a:p>
          <a:p>
            <a:endParaRPr lang="en-US" dirty="0"/>
          </a:p>
          <a:p>
            <a:r>
              <a:rPr lang="en-US" dirty="0"/>
              <a:t>What is your evidence?</a:t>
            </a:r>
          </a:p>
          <a:p>
            <a:endParaRPr lang="en-US" dirty="0"/>
          </a:p>
          <a:p>
            <a:r>
              <a:rPr lang="en-US" dirty="0"/>
              <a:t>Defend with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126501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7489460" cy="7635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Cell’s Control Center:  DNA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2852" y="5103387"/>
            <a:ext cx="20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What is DNA?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4460" y="3120293"/>
            <a:ext cx="249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G Omega" panose="020B0502050508020304" pitchFamily="34" charset="0"/>
              </a:rPr>
              <a:t>How does it 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705" y="2104375"/>
            <a:ext cx="3086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Batang" panose="02030600000101010101" pitchFamily="18" charset="-127"/>
                <a:ea typeface="Batang" panose="02030600000101010101" pitchFamily="18" charset="-127"/>
              </a:rPr>
              <a:t>What’s the connection to cells?</a:t>
            </a:r>
          </a:p>
        </p:txBody>
      </p:sp>
      <p:pic>
        <p:nvPicPr>
          <p:cNvPr id="3" name="-zafJKbMPA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9295" y="4039820"/>
            <a:ext cx="4602311" cy="2588800"/>
          </a:xfrm>
          <a:prstGeom prst="rect">
            <a:avLst/>
          </a:prstGeom>
        </p:spPr>
      </p:pic>
      <p:pic>
        <p:nvPicPr>
          <p:cNvPr id="7" name="zwibgNGe4aY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4332" y="1730608"/>
            <a:ext cx="4547668" cy="2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38083"/>
            <a:ext cx="8229600" cy="122164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Cellville</a:t>
            </a:r>
            <a:r>
              <a:rPr lang="en-US" sz="4000" b="1" dirty="0">
                <a:solidFill>
                  <a:srgbClr val="00B0F0"/>
                </a:solidFill>
              </a:rPr>
              <a:t> - </a:t>
            </a:r>
            <a:br>
              <a:rPr lang="en-US" sz="4000" b="1" dirty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analogous to a cell?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5984" y="5338061"/>
            <a:ext cx="491192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https://sites.google.com/site/davidbirdprovidencehigh/Home/courses/honors-biology/day-12/cell-city-assignment</a:t>
            </a:r>
            <a:endParaRPr lang="en-US" sz="78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6" name="Picture 12" descr="http://biologypop.com/wp-content/uploads/2014/03/cell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0" y="2360066"/>
            <a:ext cx="3022064" cy="26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1" y="4993069"/>
            <a:ext cx="85311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biologypop.com</a:t>
            </a:r>
            <a:endParaRPr lang="en-US" sz="750" dirty="0"/>
          </a:p>
        </p:txBody>
      </p:sp>
      <p:sp>
        <p:nvSpPr>
          <p:cNvPr id="6" name="AutoShape 14" descr="Image result for squiggle equal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16" descr="Image result for squiggle equal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3680927" y="3784271"/>
            <a:ext cx="1035698" cy="411124"/>
            <a:chOff x="4907902" y="3902694"/>
            <a:chExt cx="1380931" cy="548165"/>
          </a:xfrm>
        </p:grpSpPr>
        <p:sp>
          <p:nvSpPr>
            <p:cNvPr id="9" name="Freeform 8"/>
            <p:cNvSpPr/>
            <p:nvPr/>
          </p:nvSpPr>
          <p:spPr>
            <a:xfrm>
              <a:off x="4907902" y="3902694"/>
              <a:ext cx="1380931" cy="351969"/>
            </a:xfrm>
            <a:custGeom>
              <a:avLst/>
              <a:gdLst>
                <a:gd name="connsiteX0" fmla="*/ 0 w 1119674"/>
                <a:gd name="connsiteY0" fmla="*/ 235401 h 357653"/>
                <a:gd name="connsiteX1" fmla="*/ 289249 w 1119674"/>
                <a:gd name="connsiteY1" fmla="*/ 2136 h 357653"/>
                <a:gd name="connsiteX2" fmla="*/ 718458 w 1119674"/>
                <a:gd name="connsiteY2" fmla="*/ 356699 h 357653"/>
                <a:gd name="connsiteX3" fmla="*/ 1119674 w 1119674"/>
                <a:gd name="connsiteY3" fmla="*/ 86111 h 357653"/>
                <a:gd name="connsiteX0" fmla="*/ 0 w 1151894"/>
                <a:gd name="connsiteY0" fmla="*/ 336385 h 355550"/>
                <a:gd name="connsiteX1" fmla="*/ 321469 w 1151894"/>
                <a:gd name="connsiteY1" fmla="*/ 33 h 355550"/>
                <a:gd name="connsiteX2" fmla="*/ 750678 w 1151894"/>
                <a:gd name="connsiteY2" fmla="*/ 354596 h 355550"/>
                <a:gd name="connsiteX3" fmla="*/ 1151894 w 1151894"/>
                <a:gd name="connsiteY3" fmla="*/ 84008 h 355550"/>
                <a:gd name="connsiteX0" fmla="*/ 0 w 1151894"/>
                <a:gd name="connsiteY0" fmla="*/ 344311 h 363647"/>
                <a:gd name="connsiteX1" fmla="*/ 377855 w 1151894"/>
                <a:gd name="connsiteY1" fmla="*/ 30 h 363647"/>
                <a:gd name="connsiteX2" fmla="*/ 750678 w 1151894"/>
                <a:gd name="connsiteY2" fmla="*/ 362522 h 363647"/>
                <a:gd name="connsiteX3" fmla="*/ 1151894 w 1151894"/>
                <a:gd name="connsiteY3" fmla="*/ 91934 h 363647"/>
                <a:gd name="connsiteX0" fmla="*/ 0 w 1151894"/>
                <a:gd name="connsiteY0" fmla="*/ 344291 h 355756"/>
                <a:gd name="connsiteX1" fmla="*/ 377855 w 1151894"/>
                <a:gd name="connsiteY1" fmla="*/ 10 h 355756"/>
                <a:gd name="connsiteX2" fmla="*/ 799010 w 1151894"/>
                <a:gd name="connsiteY2" fmla="*/ 354572 h 355756"/>
                <a:gd name="connsiteX3" fmla="*/ 1151894 w 1151894"/>
                <a:gd name="connsiteY3" fmla="*/ 91914 h 355756"/>
                <a:gd name="connsiteX0" fmla="*/ 0 w 1151894"/>
                <a:gd name="connsiteY0" fmla="*/ 288786 h 299276"/>
                <a:gd name="connsiteX1" fmla="*/ 385910 w 1151894"/>
                <a:gd name="connsiteY1" fmla="*/ 14 h 299276"/>
                <a:gd name="connsiteX2" fmla="*/ 799010 w 1151894"/>
                <a:gd name="connsiteY2" fmla="*/ 299067 h 299276"/>
                <a:gd name="connsiteX3" fmla="*/ 1151894 w 1151894"/>
                <a:gd name="connsiteY3" fmla="*/ 36409 h 299276"/>
                <a:gd name="connsiteX0" fmla="*/ 0 w 1192170"/>
                <a:gd name="connsiteY0" fmla="*/ 288786 h 299128"/>
                <a:gd name="connsiteX1" fmla="*/ 385910 w 1192170"/>
                <a:gd name="connsiteY1" fmla="*/ 14 h 299128"/>
                <a:gd name="connsiteX2" fmla="*/ 799010 w 1192170"/>
                <a:gd name="connsiteY2" fmla="*/ 299067 h 299128"/>
                <a:gd name="connsiteX3" fmla="*/ 1192170 w 1192170"/>
                <a:gd name="connsiteY3" fmla="*/ 20550 h 29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170" h="299128">
                  <a:moveTo>
                    <a:pt x="0" y="288786"/>
                  </a:moveTo>
                  <a:cubicBezTo>
                    <a:pt x="84753" y="162045"/>
                    <a:pt x="252742" y="-1700"/>
                    <a:pt x="385910" y="14"/>
                  </a:cubicBezTo>
                  <a:cubicBezTo>
                    <a:pt x="519078" y="1728"/>
                    <a:pt x="664633" y="295644"/>
                    <a:pt x="799010" y="299067"/>
                  </a:cubicBezTo>
                  <a:cubicBezTo>
                    <a:pt x="933387" y="302490"/>
                    <a:pt x="1060764" y="162842"/>
                    <a:pt x="1192170" y="2055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07902" y="4098890"/>
              <a:ext cx="1380931" cy="351969"/>
            </a:xfrm>
            <a:custGeom>
              <a:avLst/>
              <a:gdLst>
                <a:gd name="connsiteX0" fmla="*/ 0 w 1119674"/>
                <a:gd name="connsiteY0" fmla="*/ 235401 h 357653"/>
                <a:gd name="connsiteX1" fmla="*/ 289249 w 1119674"/>
                <a:gd name="connsiteY1" fmla="*/ 2136 h 357653"/>
                <a:gd name="connsiteX2" fmla="*/ 718458 w 1119674"/>
                <a:gd name="connsiteY2" fmla="*/ 356699 h 357653"/>
                <a:gd name="connsiteX3" fmla="*/ 1119674 w 1119674"/>
                <a:gd name="connsiteY3" fmla="*/ 86111 h 357653"/>
                <a:gd name="connsiteX0" fmla="*/ 0 w 1151894"/>
                <a:gd name="connsiteY0" fmla="*/ 336385 h 355550"/>
                <a:gd name="connsiteX1" fmla="*/ 321469 w 1151894"/>
                <a:gd name="connsiteY1" fmla="*/ 33 h 355550"/>
                <a:gd name="connsiteX2" fmla="*/ 750678 w 1151894"/>
                <a:gd name="connsiteY2" fmla="*/ 354596 h 355550"/>
                <a:gd name="connsiteX3" fmla="*/ 1151894 w 1151894"/>
                <a:gd name="connsiteY3" fmla="*/ 84008 h 355550"/>
                <a:gd name="connsiteX0" fmla="*/ 0 w 1151894"/>
                <a:gd name="connsiteY0" fmla="*/ 344311 h 363647"/>
                <a:gd name="connsiteX1" fmla="*/ 377855 w 1151894"/>
                <a:gd name="connsiteY1" fmla="*/ 30 h 363647"/>
                <a:gd name="connsiteX2" fmla="*/ 750678 w 1151894"/>
                <a:gd name="connsiteY2" fmla="*/ 362522 h 363647"/>
                <a:gd name="connsiteX3" fmla="*/ 1151894 w 1151894"/>
                <a:gd name="connsiteY3" fmla="*/ 91934 h 363647"/>
                <a:gd name="connsiteX0" fmla="*/ 0 w 1151894"/>
                <a:gd name="connsiteY0" fmla="*/ 344291 h 355756"/>
                <a:gd name="connsiteX1" fmla="*/ 377855 w 1151894"/>
                <a:gd name="connsiteY1" fmla="*/ 10 h 355756"/>
                <a:gd name="connsiteX2" fmla="*/ 799010 w 1151894"/>
                <a:gd name="connsiteY2" fmla="*/ 354572 h 355756"/>
                <a:gd name="connsiteX3" fmla="*/ 1151894 w 1151894"/>
                <a:gd name="connsiteY3" fmla="*/ 91914 h 355756"/>
                <a:gd name="connsiteX0" fmla="*/ 0 w 1151894"/>
                <a:gd name="connsiteY0" fmla="*/ 288786 h 299276"/>
                <a:gd name="connsiteX1" fmla="*/ 385910 w 1151894"/>
                <a:gd name="connsiteY1" fmla="*/ 14 h 299276"/>
                <a:gd name="connsiteX2" fmla="*/ 799010 w 1151894"/>
                <a:gd name="connsiteY2" fmla="*/ 299067 h 299276"/>
                <a:gd name="connsiteX3" fmla="*/ 1151894 w 1151894"/>
                <a:gd name="connsiteY3" fmla="*/ 36409 h 299276"/>
                <a:gd name="connsiteX0" fmla="*/ 0 w 1192170"/>
                <a:gd name="connsiteY0" fmla="*/ 288786 h 299128"/>
                <a:gd name="connsiteX1" fmla="*/ 385910 w 1192170"/>
                <a:gd name="connsiteY1" fmla="*/ 14 h 299128"/>
                <a:gd name="connsiteX2" fmla="*/ 799010 w 1192170"/>
                <a:gd name="connsiteY2" fmla="*/ 299067 h 299128"/>
                <a:gd name="connsiteX3" fmla="*/ 1192170 w 1192170"/>
                <a:gd name="connsiteY3" fmla="*/ 20550 h 29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170" h="299128">
                  <a:moveTo>
                    <a:pt x="0" y="288786"/>
                  </a:moveTo>
                  <a:cubicBezTo>
                    <a:pt x="84753" y="162045"/>
                    <a:pt x="252742" y="-1700"/>
                    <a:pt x="385910" y="14"/>
                  </a:cubicBezTo>
                  <a:cubicBezTo>
                    <a:pt x="519078" y="1728"/>
                    <a:pt x="664633" y="295644"/>
                    <a:pt x="799010" y="299067"/>
                  </a:cubicBezTo>
                  <a:cubicBezTo>
                    <a:pt x="933387" y="302490"/>
                    <a:pt x="1060764" y="162842"/>
                    <a:pt x="1192170" y="2055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pic>
        <p:nvPicPr>
          <p:cNvPr id="1026" name="Picture 2" descr="https://s-media-cache-ak0.pinimg.com/736x/89/6b/83/896b837ae195d9bfe87b46af2c256d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76" y="1603711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2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>
                <a:solidFill>
                  <a:srgbClr val="00B0F0"/>
                </a:solidFill>
              </a:rPr>
              <a:t>Cellville</a:t>
            </a:r>
            <a:r>
              <a:rPr lang="en-US" sz="4400" dirty="0">
                <a:solidFill>
                  <a:srgbClr val="00B0F0"/>
                </a:solidFill>
              </a:rPr>
              <a:t> City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6560"/>
          </a:xfrm>
        </p:spPr>
        <p:txBody>
          <a:bodyPr>
            <a:normAutofit/>
          </a:bodyPr>
          <a:lstStyle/>
          <a:p>
            <a:r>
              <a:rPr lang="en-US" dirty="0"/>
              <a:t>Label the city plan for the city of </a:t>
            </a:r>
            <a:r>
              <a:rPr lang="en-US" dirty="0" err="1"/>
              <a:t>Cellville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Identify the primary function of each city structure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Is there an analogous cell structure for the city structures?  Label the city structures with the correlating cell structure.</a:t>
            </a:r>
          </a:p>
        </p:txBody>
      </p:sp>
    </p:spTree>
    <p:extLst>
      <p:ext uri="{BB962C8B-B14F-4D97-AF65-F5344CB8AC3E}">
        <p14:creationId xmlns:p14="http://schemas.microsoft.com/office/powerpoint/2010/main" val="35119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Where can you find cells? </a:t>
            </a:r>
          </a:p>
        </p:txBody>
      </p:sp>
      <p:pic>
        <p:nvPicPr>
          <p:cNvPr id="4" name="Picture 3" descr="http://foppemasfarm.com/wp-content/uploads/2015/05/strawberrie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054655"/>
            <a:ext cx="1719019" cy="123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meiselrockproducts.com/wp-content/uploads/2014/07/rocks-323419_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2771436"/>
            <a:ext cx="1366110" cy="104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ly-fishing-discounters.com/images/Rainbow_Trou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749244"/>
            <a:ext cx="1296769" cy="137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fatum.com/data_images/scissors/scissors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4" y="2721897"/>
            <a:ext cx="1384118" cy="132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butlerrural.coopwebbuilder.com/sites/butlerrural.coopwebbuilder.com/files/page-images/bigstockphoto_isolated_tree_1220034_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8" y="3788681"/>
            <a:ext cx="1495701" cy="137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pmcvariety.files.wordpress.com/2014/06/dirt-placeholder.jpg?w=670&amp;h=377&amp;crop=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60" y="4586195"/>
            <a:ext cx="1730605" cy="115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news.ucdavis.edu/photos_images/news_images/03_2011/chicken_l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59" y="3883077"/>
            <a:ext cx="1374485" cy="123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houseoftinsalon.com/media/2014/04/bana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0" y="4626162"/>
            <a:ext cx="1607490" cy="115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37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6"/>
            <a:ext cx="7886700" cy="13743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If living things consist of cells and cells have DNA, then…</a:t>
            </a:r>
          </a:p>
        </p:txBody>
      </p:sp>
      <p:sp>
        <p:nvSpPr>
          <p:cNvPr id="4" name="TextBox 3"/>
          <p:cNvSpPr txBox="1"/>
          <p:nvPr/>
        </p:nvSpPr>
        <p:spPr>
          <a:xfrm rot="20675396">
            <a:off x="528921" y="4737759"/>
            <a:ext cx="244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900" y="5872280"/>
            <a:ext cx="72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How do we extract and isolate DNA to test this?</a:t>
            </a:r>
          </a:p>
        </p:txBody>
      </p:sp>
      <p:pic>
        <p:nvPicPr>
          <p:cNvPr id="2052" name="Picture 4" descr="question-mark-face_2976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3387803"/>
            <a:ext cx="1400175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721" y="3484139"/>
            <a:ext cx="427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Is DNA in our food?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01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33"/>
            <a:ext cx="5641850" cy="1321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Getting through the layers to find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655"/>
            <a:ext cx="4038600" cy="4525963"/>
          </a:xfrm>
        </p:spPr>
        <p:txBody>
          <a:bodyPr/>
          <a:lstStyle/>
          <a:p>
            <a:r>
              <a:rPr lang="en-US" dirty="0"/>
              <a:t>How do you get through</a:t>
            </a:r>
          </a:p>
          <a:p>
            <a:pPr lvl="1"/>
            <a:r>
              <a:rPr lang="en-US" dirty="0"/>
              <a:t>Cell wall (plants)</a:t>
            </a:r>
          </a:p>
          <a:p>
            <a:pPr lvl="1"/>
            <a:r>
              <a:rPr lang="en-US" dirty="0"/>
              <a:t>Cell membrane</a:t>
            </a:r>
          </a:p>
          <a:p>
            <a:pPr lvl="1"/>
            <a:r>
              <a:rPr lang="en-US" dirty="0"/>
              <a:t>Nuclear membrane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How do you get the DNA out of solution?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http://image.slidesharecdn.com/cellstructureandorganisationlssbiology-110420051647-phpapp02/95/cell-structure-and-organisation-12-728.jpg?cb=13032767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512770"/>
            <a:ext cx="4305910" cy="290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21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9204" y="3399945"/>
            <a:ext cx="4981451" cy="643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Write a hypothesis, make a prediction!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85" y="2230927"/>
            <a:ext cx="2857500" cy="35718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965" y="1138426"/>
            <a:ext cx="7886700" cy="1374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B0F0"/>
                </a:solidFill>
              </a:rPr>
              <a:t>If living things consist of cells and cells have DNA, then does our food have DNA in it?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B0F0"/>
                </a:solidFill>
              </a:rPr>
              <a:t>DNA Extraction Procedures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641361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food samples are available?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controls?  How might we use them today?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Construct the protocol for DNA extraction.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256</Words>
  <Application>Microsoft Office PowerPoint</Application>
  <PresentationFormat>On-screen Show (4:3)</PresentationFormat>
  <Paragraphs>45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Batang</vt:lpstr>
      <vt:lpstr>Bradley Hand ITC</vt:lpstr>
      <vt:lpstr>Calibri</vt:lpstr>
      <vt:lpstr>CG Omega</vt:lpstr>
      <vt:lpstr>Office Theme</vt:lpstr>
      <vt:lpstr>Berries…with a side of DNA?</vt:lpstr>
      <vt:lpstr>Cell’s Control Center:  DNA</vt:lpstr>
      <vt:lpstr>Cellville -  analogous to a cell?</vt:lpstr>
      <vt:lpstr>Cellville City Plan</vt:lpstr>
      <vt:lpstr>Where can you find cells? </vt:lpstr>
      <vt:lpstr>If living things consist of cells and cells have DNA, then…</vt:lpstr>
      <vt:lpstr>Getting through the layers to find DNA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Kerri YOUNKIN</cp:lastModifiedBy>
  <cp:revision>39</cp:revision>
  <dcterms:created xsi:type="dcterms:W3CDTF">2013-08-21T19:17:07Z</dcterms:created>
  <dcterms:modified xsi:type="dcterms:W3CDTF">2016-06-16T13:32:33Z</dcterms:modified>
</cp:coreProperties>
</file>