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7432000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11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992968"/>
            <a:ext cx="23317200" cy="6366933"/>
          </a:xfrm>
        </p:spPr>
        <p:txBody>
          <a:bodyPr anchor="b"/>
          <a:lstStyle>
            <a:lvl1pPr algn="ctr">
              <a:defRPr sz="1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9605435"/>
            <a:ext cx="20574000" cy="4415365"/>
          </a:xfrm>
        </p:spPr>
        <p:txBody>
          <a:bodyPr/>
          <a:lstStyle>
            <a:lvl1pPr marL="0" indent="0" algn="ctr">
              <a:buNone/>
              <a:defRPr sz="6400"/>
            </a:lvl1pPr>
            <a:lvl2pPr marL="1219215" indent="0" algn="ctr">
              <a:buNone/>
              <a:defRPr sz="5333"/>
            </a:lvl2pPr>
            <a:lvl3pPr marL="2438430" indent="0" algn="ctr">
              <a:buNone/>
              <a:defRPr sz="4800"/>
            </a:lvl3pPr>
            <a:lvl4pPr marL="3657646" indent="0" algn="ctr">
              <a:buNone/>
              <a:defRPr sz="4267"/>
            </a:lvl4pPr>
            <a:lvl5pPr marL="4876861" indent="0" algn="ctr">
              <a:buNone/>
              <a:defRPr sz="4267"/>
            </a:lvl5pPr>
            <a:lvl6pPr marL="6096076" indent="0" algn="ctr">
              <a:buNone/>
              <a:defRPr sz="4267"/>
            </a:lvl6pPr>
            <a:lvl7pPr marL="7315291" indent="0" algn="ctr">
              <a:buNone/>
              <a:defRPr sz="4267"/>
            </a:lvl7pPr>
            <a:lvl8pPr marL="8534507" indent="0" algn="ctr">
              <a:buNone/>
              <a:defRPr sz="4267"/>
            </a:lvl8pPr>
            <a:lvl9pPr marL="9753722" indent="0" algn="ctr">
              <a:buNone/>
              <a:defRPr sz="42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FA096-93DB-4F9C-AB4E-AFC50488279D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517-CE67-42D1-822D-F4774E10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FA096-93DB-4F9C-AB4E-AFC50488279D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517-CE67-42D1-822D-F4774E10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0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973667"/>
            <a:ext cx="5915025" cy="154982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973667"/>
            <a:ext cx="17402175" cy="1549823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FA096-93DB-4F9C-AB4E-AFC50488279D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517-CE67-42D1-822D-F4774E10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9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FA096-93DB-4F9C-AB4E-AFC50488279D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517-CE67-42D1-822D-F4774E10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8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4559305"/>
            <a:ext cx="23660100" cy="7607299"/>
          </a:xfrm>
        </p:spPr>
        <p:txBody>
          <a:bodyPr anchor="b"/>
          <a:lstStyle>
            <a:lvl1pPr>
              <a:defRPr sz="1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12238572"/>
            <a:ext cx="23660100" cy="4000499"/>
          </a:xfrm>
        </p:spPr>
        <p:txBody>
          <a:bodyPr/>
          <a:lstStyle>
            <a:lvl1pPr marL="0" indent="0">
              <a:buNone/>
              <a:defRPr sz="6400">
                <a:solidFill>
                  <a:schemeClr val="tx1"/>
                </a:solidFill>
              </a:defRPr>
            </a:lvl1pPr>
            <a:lvl2pPr marL="1219215" indent="0">
              <a:buNone/>
              <a:defRPr sz="5333">
                <a:solidFill>
                  <a:schemeClr val="tx1">
                    <a:tint val="75000"/>
                  </a:schemeClr>
                </a:solidFill>
              </a:defRPr>
            </a:lvl2pPr>
            <a:lvl3pPr marL="243843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3pPr>
            <a:lvl4pPr marL="3657646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4pPr>
            <a:lvl5pPr marL="4876861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5pPr>
            <a:lvl6pPr marL="6096076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6pPr>
            <a:lvl7pPr marL="7315291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7pPr>
            <a:lvl8pPr marL="8534507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8pPr>
            <a:lvl9pPr marL="9753722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FA096-93DB-4F9C-AB4E-AFC50488279D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517-CE67-42D1-822D-F4774E10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9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4868333"/>
            <a:ext cx="11658600" cy="116035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4868333"/>
            <a:ext cx="11658600" cy="116035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FA096-93DB-4F9C-AB4E-AFC50488279D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517-CE67-42D1-822D-F4774E10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8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973671"/>
            <a:ext cx="23660100" cy="35348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4483101"/>
            <a:ext cx="11605020" cy="2197099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6680200"/>
            <a:ext cx="11605020" cy="98255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4483101"/>
            <a:ext cx="11662173" cy="2197099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6680200"/>
            <a:ext cx="11662173" cy="98255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FA096-93DB-4F9C-AB4E-AFC50488279D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517-CE67-42D1-822D-F4774E10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6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FA096-93DB-4F9C-AB4E-AFC50488279D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517-CE67-42D1-822D-F4774E10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5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FA096-93DB-4F9C-AB4E-AFC50488279D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517-CE67-42D1-822D-F4774E10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7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219200"/>
            <a:ext cx="8847534" cy="4267200"/>
          </a:xfrm>
        </p:spPr>
        <p:txBody>
          <a:bodyPr anchor="b"/>
          <a:lstStyle>
            <a:lvl1pPr>
              <a:defRPr sz="8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2633138"/>
            <a:ext cx="13887450" cy="12996333"/>
          </a:xfrm>
        </p:spPr>
        <p:txBody>
          <a:bodyPr/>
          <a:lstStyle>
            <a:lvl1pPr>
              <a:defRPr sz="8533"/>
            </a:lvl1pPr>
            <a:lvl2pPr>
              <a:defRPr sz="7467"/>
            </a:lvl2pPr>
            <a:lvl3pPr>
              <a:defRPr sz="6400"/>
            </a:lvl3pPr>
            <a:lvl4pPr>
              <a:defRPr sz="5333"/>
            </a:lvl4pPr>
            <a:lvl5pPr>
              <a:defRPr sz="5333"/>
            </a:lvl5pPr>
            <a:lvl6pPr>
              <a:defRPr sz="5333"/>
            </a:lvl6pPr>
            <a:lvl7pPr>
              <a:defRPr sz="5333"/>
            </a:lvl7pPr>
            <a:lvl8pPr>
              <a:defRPr sz="5333"/>
            </a:lvl8pPr>
            <a:lvl9pPr>
              <a:defRPr sz="53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5486400"/>
            <a:ext cx="8847534" cy="10164235"/>
          </a:xfrm>
        </p:spPr>
        <p:txBody>
          <a:bodyPr/>
          <a:lstStyle>
            <a:lvl1pPr marL="0" indent="0">
              <a:buNone/>
              <a:defRPr sz="4267"/>
            </a:lvl1pPr>
            <a:lvl2pPr marL="1219215" indent="0">
              <a:buNone/>
              <a:defRPr sz="3733"/>
            </a:lvl2pPr>
            <a:lvl3pPr marL="2438430" indent="0">
              <a:buNone/>
              <a:defRPr sz="3200"/>
            </a:lvl3pPr>
            <a:lvl4pPr marL="3657646" indent="0">
              <a:buNone/>
              <a:defRPr sz="2667"/>
            </a:lvl4pPr>
            <a:lvl5pPr marL="4876861" indent="0">
              <a:buNone/>
              <a:defRPr sz="2667"/>
            </a:lvl5pPr>
            <a:lvl6pPr marL="6096076" indent="0">
              <a:buNone/>
              <a:defRPr sz="2667"/>
            </a:lvl6pPr>
            <a:lvl7pPr marL="7315291" indent="0">
              <a:buNone/>
              <a:defRPr sz="2667"/>
            </a:lvl7pPr>
            <a:lvl8pPr marL="8534507" indent="0">
              <a:buNone/>
              <a:defRPr sz="2667"/>
            </a:lvl8pPr>
            <a:lvl9pPr marL="9753722" indent="0">
              <a:buNone/>
              <a:defRPr sz="26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FA096-93DB-4F9C-AB4E-AFC50488279D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517-CE67-42D1-822D-F4774E10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6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219200"/>
            <a:ext cx="8847534" cy="4267200"/>
          </a:xfrm>
        </p:spPr>
        <p:txBody>
          <a:bodyPr anchor="b"/>
          <a:lstStyle>
            <a:lvl1pPr>
              <a:defRPr sz="8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2633138"/>
            <a:ext cx="13887450" cy="12996333"/>
          </a:xfrm>
        </p:spPr>
        <p:txBody>
          <a:bodyPr anchor="t"/>
          <a:lstStyle>
            <a:lvl1pPr marL="0" indent="0">
              <a:buNone/>
              <a:defRPr sz="8533"/>
            </a:lvl1pPr>
            <a:lvl2pPr marL="1219215" indent="0">
              <a:buNone/>
              <a:defRPr sz="7467"/>
            </a:lvl2pPr>
            <a:lvl3pPr marL="2438430" indent="0">
              <a:buNone/>
              <a:defRPr sz="6400"/>
            </a:lvl3pPr>
            <a:lvl4pPr marL="3657646" indent="0">
              <a:buNone/>
              <a:defRPr sz="5333"/>
            </a:lvl4pPr>
            <a:lvl5pPr marL="4876861" indent="0">
              <a:buNone/>
              <a:defRPr sz="5333"/>
            </a:lvl5pPr>
            <a:lvl6pPr marL="6096076" indent="0">
              <a:buNone/>
              <a:defRPr sz="5333"/>
            </a:lvl6pPr>
            <a:lvl7pPr marL="7315291" indent="0">
              <a:buNone/>
              <a:defRPr sz="5333"/>
            </a:lvl7pPr>
            <a:lvl8pPr marL="8534507" indent="0">
              <a:buNone/>
              <a:defRPr sz="5333"/>
            </a:lvl8pPr>
            <a:lvl9pPr marL="9753722" indent="0">
              <a:buNone/>
              <a:defRPr sz="5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5486400"/>
            <a:ext cx="8847534" cy="10164235"/>
          </a:xfrm>
        </p:spPr>
        <p:txBody>
          <a:bodyPr/>
          <a:lstStyle>
            <a:lvl1pPr marL="0" indent="0">
              <a:buNone/>
              <a:defRPr sz="4267"/>
            </a:lvl1pPr>
            <a:lvl2pPr marL="1219215" indent="0">
              <a:buNone/>
              <a:defRPr sz="3733"/>
            </a:lvl2pPr>
            <a:lvl3pPr marL="2438430" indent="0">
              <a:buNone/>
              <a:defRPr sz="3200"/>
            </a:lvl3pPr>
            <a:lvl4pPr marL="3657646" indent="0">
              <a:buNone/>
              <a:defRPr sz="2667"/>
            </a:lvl4pPr>
            <a:lvl5pPr marL="4876861" indent="0">
              <a:buNone/>
              <a:defRPr sz="2667"/>
            </a:lvl5pPr>
            <a:lvl6pPr marL="6096076" indent="0">
              <a:buNone/>
              <a:defRPr sz="2667"/>
            </a:lvl6pPr>
            <a:lvl7pPr marL="7315291" indent="0">
              <a:buNone/>
              <a:defRPr sz="2667"/>
            </a:lvl7pPr>
            <a:lvl8pPr marL="8534507" indent="0">
              <a:buNone/>
              <a:defRPr sz="2667"/>
            </a:lvl8pPr>
            <a:lvl9pPr marL="9753722" indent="0">
              <a:buNone/>
              <a:defRPr sz="26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FA096-93DB-4F9C-AB4E-AFC50488279D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517-CE67-42D1-822D-F4774E10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7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973671"/>
            <a:ext cx="23660100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4868333"/>
            <a:ext cx="23660100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16950271"/>
            <a:ext cx="61722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FA096-93DB-4F9C-AB4E-AFC50488279D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16950271"/>
            <a:ext cx="92583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16950271"/>
            <a:ext cx="61722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82517-CE67-42D1-822D-F4774E10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3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38430" rtl="0" eaLnBrk="1" latinLnBrk="0" hangingPunct="1">
        <a:lnSpc>
          <a:spcPct val="90000"/>
        </a:lnSpc>
        <a:spcBef>
          <a:spcPct val="0"/>
        </a:spcBef>
        <a:buNone/>
        <a:defRPr sz="1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608" indent="-609608" algn="l" defTabSz="2438430" rtl="0" eaLnBrk="1" latinLnBrk="0" hangingPunct="1">
        <a:lnSpc>
          <a:spcPct val="90000"/>
        </a:lnSpc>
        <a:spcBef>
          <a:spcPts val="2667"/>
        </a:spcBef>
        <a:buFont typeface="Arial" panose="020B0604020202020204" pitchFamily="34" charset="0"/>
        <a:buChar char="•"/>
        <a:defRPr sz="7467" kern="1200">
          <a:solidFill>
            <a:schemeClr val="tx1"/>
          </a:solidFill>
          <a:latin typeface="+mn-lt"/>
          <a:ea typeface="+mn-ea"/>
          <a:cs typeface="+mn-cs"/>
        </a:defRPr>
      </a:lvl1pPr>
      <a:lvl2pPr marL="1828823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048038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3pPr>
      <a:lvl4pPr marL="4267253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69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705684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924899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9144114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10363330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843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64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86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607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529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4507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3722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742918"/>
              </p:ext>
            </p:extLst>
          </p:nvPr>
        </p:nvGraphicFramePr>
        <p:xfrm>
          <a:off x="891541" y="3314699"/>
          <a:ext cx="25671780" cy="141046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20639">
                  <a:extLst>
                    <a:ext uri="{9D8B030D-6E8A-4147-A177-3AD203B41FA5}">
                      <a16:colId xmlns:a16="http://schemas.microsoft.com/office/drawing/2014/main" val="551885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213547872"/>
                    </a:ext>
                  </a:extLst>
                </a:gridCol>
                <a:gridCol w="2776477">
                  <a:extLst>
                    <a:ext uri="{9D8B030D-6E8A-4147-A177-3AD203B41FA5}">
                      <a16:colId xmlns:a16="http://schemas.microsoft.com/office/drawing/2014/main" val="3302841068"/>
                    </a:ext>
                  </a:extLst>
                </a:gridCol>
                <a:gridCol w="2389883">
                  <a:extLst>
                    <a:ext uri="{9D8B030D-6E8A-4147-A177-3AD203B41FA5}">
                      <a16:colId xmlns:a16="http://schemas.microsoft.com/office/drawing/2014/main" val="1974621340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2363865490"/>
                    </a:ext>
                  </a:extLst>
                </a:gridCol>
                <a:gridCol w="5509261">
                  <a:extLst>
                    <a:ext uri="{9D8B030D-6E8A-4147-A177-3AD203B41FA5}">
                      <a16:colId xmlns:a16="http://schemas.microsoft.com/office/drawing/2014/main" val="362463678"/>
                    </a:ext>
                  </a:extLst>
                </a:gridCol>
              </a:tblGrid>
              <a:tr h="529200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Key Partners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Who are our Key Partners? 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Who are our Key Suppliers? 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Which Key Resources are we acquiring from partners? 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Which Key Activities do partners perform?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4000" dirty="0">
                          <a:effectLst/>
                        </a:rPr>
                        <a:t>DELETE GRAY TEXT  &amp; WRITE HERE</a:t>
                      </a:r>
                      <a:endParaRPr lang="en-US" sz="4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Key Activities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What Key Activities do our Value Propositions require?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Our Distribution Channels?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Customer Relationships?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Revenue streams?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4000" dirty="0">
                          <a:effectLst/>
                        </a:rPr>
                        <a:t>DELETE GRAY TEXT  &amp; WRITE HERE</a:t>
                      </a:r>
                      <a:endParaRPr lang="en-US" sz="4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rowSpan="2"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Value Proposition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What value do we deliver to the customer?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Which one of our customer’s problems are we helping to solve?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What bundles of products and services are we offering to each Customer Segment?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Which customer needs are we satisfying?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4000" dirty="0">
                          <a:effectLst/>
                        </a:rPr>
                        <a:t>DELETE GRAY TEXT  &amp; WRITE HERE</a:t>
                      </a:r>
                      <a:endParaRPr lang="en-US" sz="4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Customer Relationships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What type of relationship does each of our Customer Segments expect us to establish and maintain with them?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Which ones have we established?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How are they integrated with the rest of our business model?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How costly are they?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4000" dirty="0">
                          <a:effectLst/>
                        </a:rPr>
                        <a:t>DELETE GRAY TEXT  &amp; WRITE HERE</a:t>
                      </a:r>
                      <a:endParaRPr lang="en-US" sz="4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Customer Segments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For whom are we creating value?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Who are our most important customers?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4000" dirty="0">
                          <a:effectLst/>
                        </a:rPr>
                        <a:t>DELETE GRAY TEXT  &amp; WRITE HERE</a:t>
                      </a:r>
                      <a:endParaRPr lang="en-US" sz="4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642037892"/>
                  </a:ext>
                </a:extLst>
              </a:tr>
              <a:tr h="52920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Key Resources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What Key Resources do our Value Propositions require?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Our Distribution Channels? Customer Relationships?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Revenue Streams?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4000" dirty="0">
                          <a:effectLst/>
                        </a:rPr>
                        <a:t>DELETE GRAY TEXT  &amp; WRITE HERE</a:t>
                      </a:r>
                      <a:endParaRPr lang="en-US" sz="4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Channels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Through which Channels do our Customer Segments want to be reached? How are we reaching them now? How are our Channels integrated?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Which ones work best?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Which ones are most cost-efficient?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How are we integrating them with customer routines?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4000" dirty="0">
                          <a:effectLst/>
                        </a:rPr>
                        <a:t>DELETE GRAY TEXT  &amp; WRITE HERE</a:t>
                      </a:r>
                      <a:endParaRPr lang="en-US" sz="4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01072"/>
                  </a:ext>
                </a:extLst>
              </a:tr>
              <a:tr h="352062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Cost Structure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What are the most important costs inherent in our business model?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Which Key Resources are most expensive?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Which Key Activities are most expensive?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4000" dirty="0">
                          <a:effectLst/>
                        </a:rPr>
                        <a:t>DELETE GRAY TEXT &amp; WRITE HERE</a:t>
                      </a:r>
                      <a:endParaRPr lang="en-US" sz="4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Revenue Streams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For what value are our customers really willing to pay?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For what do they currently pay?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How are they currently paying?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How would they prefer to pay?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How much does each Revenue Stream contribute to overall revenues?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4000" dirty="0">
                          <a:effectLst/>
                        </a:rPr>
                        <a:t>DELETE GRAY TEXT &amp; WRITE HERE</a:t>
                      </a:r>
                      <a:endParaRPr lang="en-US" sz="4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74639"/>
                  </a:ext>
                </a:extLst>
              </a:tr>
            </a:tbl>
          </a:graphicData>
        </a:graphic>
      </p:graphicFrame>
      <p:sp>
        <p:nvSpPr>
          <p:cNvPr id="6" name="Text Box 19"/>
          <p:cNvSpPr txBox="1"/>
          <p:nvPr/>
        </p:nvSpPr>
        <p:spPr>
          <a:xfrm>
            <a:off x="891541" y="1415127"/>
            <a:ext cx="12537076" cy="1372569"/>
          </a:xfrm>
          <a:prstGeom prst="rect">
            <a:avLst/>
          </a:prstGeom>
          <a:ln w="12700" cmpd="sng"/>
          <a:extLst>
            <a:ext uri="{C572A759-6A51-4108-AA02-DFA0A04FC94B}">
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BUSNESS NAME</a:t>
            </a:r>
            <a:endParaRPr lang="en-US" sz="4000" dirty="0">
              <a:effectLst/>
              <a:ea typeface="MS Mincho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Gill Sans MT" panose="020B0502020104020203" pitchFamily="34" charset="0"/>
                <a:ea typeface="MS Mincho"/>
                <a:cs typeface="Times New Roman" panose="02020603050405020304" pitchFamily="18" charset="0"/>
              </a:rPr>
              <a:t>Your Name</a:t>
            </a:r>
            <a:endParaRPr lang="en-US" sz="4000" dirty="0">
              <a:effectLst/>
              <a:ea typeface="MS Mincho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2761" y="363165"/>
            <a:ext cx="8454546" cy="29515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128535" y="17609555"/>
            <a:ext cx="34347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0" algn="ctr"/>
                <a:tab pos="8075613" algn="l"/>
              </a:tabLst>
            </a:pPr>
            <a:r>
              <a:rPr lang="en-US" altLang="en-US" sz="1400" i="1" dirty="0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Source: www.businessmodelgeneration.com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124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359</Words>
  <Application>Microsoft Macintosh PowerPoint</Application>
  <PresentationFormat>Custom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MS Mincho</vt:lpstr>
      <vt:lpstr>Arial</vt:lpstr>
      <vt:lpstr>Calibri</vt:lpstr>
      <vt:lpstr>Calibri Light</vt:lpstr>
      <vt:lpstr>Cambria</vt:lpstr>
      <vt:lpstr>Gill Sans MT</vt:lpstr>
      <vt:lpstr>Symbol</vt:lpstr>
      <vt:lpstr>Times New Roman</vt:lpstr>
      <vt:lpstr>Office Theme</vt:lpstr>
      <vt:lpstr>PowerPoint Presentation</vt:lpstr>
    </vt:vector>
  </TitlesOfParts>
  <Company>Towson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Braddick, Laura</dc:creator>
  <cp:lastModifiedBy>Microsoft Office User</cp:lastModifiedBy>
  <cp:revision>3</cp:revision>
  <dcterms:created xsi:type="dcterms:W3CDTF">2019-03-14T20:08:38Z</dcterms:created>
  <dcterms:modified xsi:type="dcterms:W3CDTF">2019-10-30T19:08:04Z</dcterms:modified>
</cp:coreProperties>
</file>