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47"/>
  </p:notesMasterIdLst>
  <p:sldIdLst>
    <p:sldId id="256" r:id="rId2"/>
    <p:sldId id="399" r:id="rId3"/>
    <p:sldId id="400" r:id="rId4"/>
    <p:sldId id="408" r:id="rId5"/>
    <p:sldId id="409" r:id="rId6"/>
    <p:sldId id="259" r:id="rId7"/>
    <p:sldId id="260" r:id="rId8"/>
    <p:sldId id="321" r:id="rId9"/>
    <p:sldId id="391" r:id="rId10"/>
    <p:sldId id="378" r:id="rId11"/>
    <p:sldId id="336" r:id="rId12"/>
    <p:sldId id="407" r:id="rId13"/>
    <p:sldId id="323" r:id="rId14"/>
    <p:sldId id="339" r:id="rId15"/>
    <p:sldId id="382" r:id="rId16"/>
    <p:sldId id="263" r:id="rId17"/>
    <p:sldId id="384" r:id="rId18"/>
    <p:sldId id="284" r:id="rId19"/>
    <p:sldId id="385" r:id="rId20"/>
    <p:sldId id="264" r:id="rId21"/>
    <p:sldId id="265" r:id="rId22"/>
    <p:sldId id="311" r:id="rId23"/>
    <p:sldId id="406" r:id="rId24"/>
    <p:sldId id="266" r:id="rId25"/>
    <p:sldId id="346" r:id="rId26"/>
    <p:sldId id="362" r:id="rId27"/>
    <p:sldId id="380" r:id="rId28"/>
    <p:sldId id="279" r:id="rId29"/>
    <p:sldId id="305" r:id="rId30"/>
    <p:sldId id="374" r:id="rId31"/>
    <p:sldId id="269" r:id="rId32"/>
    <p:sldId id="337" r:id="rId33"/>
    <p:sldId id="276" r:id="rId34"/>
    <p:sldId id="299" r:id="rId35"/>
    <p:sldId id="338" r:id="rId36"/>
    <p:sldId id="364" r:id="rId37"/>
    <p:sldId id="379" r:id="rId38"/>
    <p:sldId id="370" r:id="rId39"/>
    <p:sldId id="325" r:id="rId40"/>
    <p:sldId id="372" r:id="rId41"/>
    <p:sldId id="373" r:id="rId42"/>
    <p:sldId id="347" r:id="rId43"/>
    <p:sldId id="281" r:id="rId44"/>
    <p:sldId id="282" r:id="rId45"/>
    <p:sldId id="290"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0935"/>
    <a:srgbClr val="760000"/>
    <a:srgbClr val="FFED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3735" autoAdjust="0"/>
  </p:normalViewPr>
  <p:slideViewPr>
    <p:cSldViewPr snapToGrid="0">
      <p:cViewPr varScale="1">
        <p:scale>
          <a:sx n="61" d="100"/>
          <a:sy n="61" d="100"/>
        </p:scale>
        <p:origin x="1116"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461F3-A81D-4396-AEBC-2B3BEF5D8367}" type="datetimeFigureOut">
              <a:rPr lang="en-US" smtClean="0"/>
              <a:t>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EB998-44BB-445C-9407-B6F3DCCDB62E}" type="slidenum">
              <a:rPr lang="en-US" smtClean="0"/>
              <a:t>‹#›</a:t>
            </a:fld>
            <a:endParaRPr lang="en-US"/>
          </a:p>
        </p:txBody>
      </p:sp>
    </p:spTree>
    <p:extLst>
      <p:ext uri="{BB962C8B-B14F-4D97-AF65-F5344CB8AC3E}">
        <p14:creationId xmlns:p14="http://schemas.microsoft.com/office/powerpoint/2010/main" val="41693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pt.pbslearningmedia.org/resource/nvls-sci-acidification/what-is-ocean-acidification/#.WepH_CiGO71"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2</a:t>
            </a:fld>
            <a:endParaRPr lang="en-US"/>
          </a:p>
        </p:txBody>
      </p:sp>
    </p:spTree>
    <p:extLst>
      <p:ext uri="{BB962C8B-B14F-4D97-AF65-F5344CB8AC3E}">
        <p14:creationId xmlns:p14="http://schemas.microsoft.com/office/powerpoint/2010/main" val="1831458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12</a:t>
            </a:fld>
            <a:endParaRPr lang="en-US"/>
          </a:p>
        </p:txBody>
      </p:sp>
    </p:spTree>
    <p:extLst>
      <p:ext uri="{BB962C8B-B14F-4D97-AF65-F5344CB8AC3E}">
        <p14:creationId xmlns:p14="http://schemas.microsoft.com/office/powerpoint/2010/main" val="1956882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13</a:t>
            </a:fld>
            <a:endParaRPr lang="en-US"/>
          </a:p>
        </p:txBody>
      </p:sp>
    </p:spTree>
    <p:extLst>
      <p:ext uri="{BB962C8B-B14F-4D97-AF65-F5344CB8AC3E}">
        <p14:creationId xmlns:p14="http://schemas.microsoft.com/office/powerpoint/2010/main" val="3227199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facilitation</a:t>
            </a:r>
            <a:r>
              <a:rPr lang="en-US" baseline="0" dirty="0" smtClean="0"/>
              <a:t> guide for list of ideas students might include.</a:t>
            </a:r>
          </a:p>
          <a:p>
            <a:pPr marL="171450" indent="-171450">
              <a:buFontTx/>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14</a:t>
            </a:fld>
            <a:endParaRPr lang="en-US"/>
          </a:p>
        </p:txBody>
      </p:sp>
    </p:spTree>
    <p:extLst>
      <p:ext uri="{BB962C8B-B14F-4D97-AF65-F5344CB8AC3E}">
        <p14:creationId xmlns:p14="http://schemas.microsoft.com/office/powerpoint/2010/main" val="1464113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15</a:t>
            </a:fld>
            <a:endParaRPr lang="en-US"/>
          </a:p>
        </p:txBody>
      </p:sp>
    </p:spTree>
    <p:extLst>
      <p:ext uri="{BB962C8B-B14F-4D97-AF65-F5344CB8AC3E}">
        <p14:creationId xmlns:p14="http://schemas.microsoft.com/office/powerpoint/2010/main" val="331322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16</a:t>
            </a:fld>
            <a:endParaRPr lang="en-US"/>
          </a:p>
        </p:txBody>
      </p:sp>
    </p:spTree>
    <p:extLst>
      <p:ext uri="{BB962C8B-B14F-4D97-AF65-F5344CB8AC3E}">
        <p14:creationId xmlns:p14="http://schemas.microsoft.com/office/powerpoint/2010/main" val="688848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17</a:t>
            </a:fld>
            <a:endParaRPr lang="en-US"/>
          </a:p>
        </p:txBody>
      </p:sp>
    </p:spTree>
    <p:extLst>
      <p:ext uri="{BB962C8B-B14F-4D97-AF65-F5344CB8AC3E}">
        <p14:creationId xmlns:p14="http://schemas.microsoft.com/office/powerpoint/2010/main" val="1922737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a:t>
            </a:r>
            <a:r>
              <a:rPr lang="en-US" baseline="0" dirty="0" smtClean="0"/>
              <a:t>s can press escape and use the mouse to move the example strips around.</a:t>
            </a:r>
          </a:p>
          <a:p>
            <a:r>
              <a:rPr lang="en-US" baseline="0" dirty="0" smtClean="0"/>
              <a:t>Remind students to match both colors as best they can.  </a:t>
            </a:r>
          </a:p>
          <a:p>
            <a:r>
              <a:rPr lang="en-US" baseline="0" dirty="0" smtClean="0"/>
              <a:t>Kids might struggle to get an ‘exact’ match and that’s ok.  Tell them to do the best they can. </a:t>
            </a:r>
          </a:p>
          <a:p>
            <a:r>
              <a:rPr lang="en-US" baseline="0" dirty="0" smtClean="0"/>
              <a:t>A = ~7.6</a:t>
            </a:r>
          </a:p>
          <a:p>
            <a:r>
              <a:rPr lang="en-US" baseline="0" dirty="0" smtClean="0"/>
              <a:t>B = ~6.4</a:t>
            </a:r>
          </a:p>
          <a:p>
            <a:r>
              <a:rPr lang="en-US" baseline="0" dirty="0" smtClean="0"/>
              <a:t>C = ~9.5</a:t>
            </a:r>
          </a:p>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18</a:t>
            </a:fld>
            <a:endParaRPr lang="en-US"/>
          </a:p>
        </p:txBody>
      </p:sp>
    </p:spTree>
    <p:extLst>
      <p:ext uri="{BB962C8B-B14F-4D97-AF65-F5344CB8AC3E}">
        <p14:creationId xmlns:p14="http://schemas.microsoft.com/office/powerpoint/2010/main" val="323783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19</a:t>
            </a:fld>
            <a:endParaRPr lang="en-US"/>
          </a:p>
        </p:txBody>
      </p:sp>
    </p:spTree>
    <p:extLst>
      <p:ext uri="{BB962C8B-B14F-4D97-AF65-F5344CB8AC3E}">
        <p14:creationId xmlns:p14="http://schemas.microsoft.com/office/powerpoint/2010/main" val="1580185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Transcript: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first we will explain the definitions of acids and bases.  The definition of an acid is an ionic compound that breaks apart in water, creating a hydrogen ion.  A base is also an ionic compound that breaks apart in water.  But bases remove hydrogen ions, sometimes also creating a hydroxide 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an acid and a base react, they form two things, a water and a salt.  Remember that when we say salt in chemistry we’re not talk in about table salt necessarily, we’re talking about any ionic compound, which could include table salt.  For example, let’s combine hydrochloric acid, an acid obviously.  And sodium hydroxide (</a:t>
            </a:r>
            <a:r>
              <a:rPr lang="en-US" sz="1200" kern="1200" dirty="0" err="1" smtClean="0">
                <a:solidFill>
                  <a:schemeClr val="tx1"/>
                </a:solidFill>
                <a:effectLst/>
                <a:latin typeface="+mn-lt"/>
                <a:ea typeface="+mn-ea"/>
                <a:cs typeface="+mn-cs"/>
              </a:rPr>
              <a:t>NaOH</a:t>
            </a:r>
            <a:r>
              <a:rPr lang="en-US" sz="1200" kern="1200" dirty="0" smtClean="0">
                <a:solidFill>
                  <a:schemeClr val="tx1"/>
                </a:solidFill>
                <a:effectLst/>
                <a:latin typeface="+mn-lt"/>
                <a:ea typeface="+mn-ea"/>
                <a:cs typeface="+mn-cs"/>
              </a:rPr>
              <a:t>), a base.  We are adding the sodium hydroxide slowly into the acid and we’ve used indicator to determine when they neutralize.  As a result, we got water and table salt, or sodium chloride.  We then boiled off the water  to see the salt.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talking about chemical reactions, there is a really big topic that comes up: equilibrium. Equilibrium can be explained as when a forward reaction happens at the same rate as the reverse reaction, making the products and the reactants stop changing.  All reactions eventually reach equilibrium, the only exception is if the system isn’t closed.  If the system is open, it’s possible the reaction will never reach equilibrium, since compounds can leave the system and come into the system.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1884 La </a:t>
            </a:r>
            <a:r>
              <a:rPr lang="en-US" sz="1200" kern="1200" dirty="0" err="1" smtClean="0">
                <a:solidFill>
                  <a:schemeClr val="tx1"/>
                </a:solidFill>
                <a:effectLst/>
                <a:latin typeface="+mn-lt"/>
                <a:ea typeface="+mn-ea"/>
                <a:cs typeface="+mn-cs"/>
              </a:rPr>
              <a:t>Chatelier’s</a:t>
            </a:r>
            <a:r>
              <a:rPr lang="en-US" sz="1200" kern="1200" dirty="0" smtClean="0">
                <a:solidFill>
                  <a:schemeClr val="tx1"/>
                </a:solidFill>
                <a:effectLst/>
                <a:latin typeface="+mn-lt"/>
                <a:ea typeface="+mn-ea"/>
                <a:cs typeface="+mn-cs"/>
              </a:rPr>
              <a:t> principal was proposed.  La </a:t>
            </a:r>
            <a:r>
              <a:rPr lang="en-US" sz="1200" kern="1200" dirty="0" err="1" smtClean="0">
                <a:solidFill>
                  <a:schemeClr val="tx1"/>
                </a:solidFill>
                <a:effectLst/>
                <a:latin typeface="+mn-lt"/>
                <a:ea typeface="+mn-ea"/>
                <a:cs typeface="+mn-cs"/>
              </a:rPr>
              <a:t>Chatelier’s</a:t>
            </a:r>
            <a:r>
              <a:rPr lang="en-US" sz="1200" kern="1200" dirty="0" smtClean="0">
                <a:solidFill>
                  <a:schemeClr val="tx1"/>
                </a:solidFill>
                <a:effectLst/>
                <a:latin typeface="+mn-lt"/>
                <a:ea typeface="+mn-ea"/>
                <a:cs typeface="+mn-cs"/>
              </a:rPr>
              <a:t> principle is what happens in a system when it is taken out of equilibrium.  There are three ways to take a system out of equilibrium, changing the temperature, pressure or concentration of the compounds. When you take a system out of equilibrium, it tries to get back to equilibrium since that is the desired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Let’s say you add more of the reactants.  At first the equilibrium moves to the left.  But what the system will do is it will start reacting with the reactants and creating products until it is balanced out again.  If you increase the pressure, the system will react in a way that creates less molecules, and therefore lowering the pressure of the system.  If you decrease the temperature, the system will heat itself up to regain equilibrium.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Huge unnatural amounts of carbon dioxide are emitted into the atmosphere by cars, factories and other man made fuels burning sources.  This fairly recent and sudden mass release of carbon into the atmosphere is negatively affecting sea life. The carbon dioxide finds it’s way from the atmosphere into the ocean.  When the carbon dioxide meets the water, it reacts and forms carbonic acid.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Each molecule of carbonic acid then releases two hydrogen ions, which increases the acidity of the water and in turn, dissolves the calcium carbonate of shells and exoskeletons of sea creatures.  Zooplankton have very thin exoskeletons and the increased acidity of the ocean threatens to react with the calcium carbonate in their shells.  Zooplankton are the base of the oceanic food chain, and without them the food chain would collapse, affecting the vast majority of marine species.  </a:t>
            </a:r>
          </a:p>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23</a:t>
            </a:fld>
            <a:endParaRPr lang="en-US"/>
          </a:p>
        </p:txBody>
      </p:sp>
    </p:spTree>
    <p:extLst>
      <p:ext uri="{BB962C8B-B14F-4D97-AF65-F5344CB8AC3E}">
        <p14:creationId xmlns:p14="http://schemas.microsoft.com/office/powerpoint/2010/main" val="3231842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24</a:t>
            </a:fld>
            <a:endParaRPr lang="en-US"/>
          </a:p>
        </p:txBody>
      </p:sp>
    </p:spTree>
    <p:extLst>
      <p:ext uri="{BB962C8B-B14F-4D97-AF65-F5344CB8AC3E}">
        <p14:creationId xmlns:p14="http://schemas.microsoft.com/office/powerpoint/2010/main" val="64809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3</a:t>
            </a:fld>
            <a:endParaRPr lang="en-US"/>
          </a:p>
        </p:txBody>
      </p:sp>
    </p:spTree>
    <p:extLst>
      <p:ext uri="{BB962C8B-B14F-4D97-AF65-F5344CB8AC3E}">
        <p14:creationId xmlns:p14="http://schemas.microsoft.com/office/powerpoint/2010/main" val="1572151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25</a:t>
            </a:fld>
            <a:endParaRPr lang="en-US"/>
          </a:p>
        </p:txBody>
      </p:sp>
    </p:spTree>
    <p:extLst>
      <p:ext uri="{BB962C8B-B14F-4D97-AF65-F5344CB8AC3E}">
        <p14:creationId xmlns:p14="http://schemas.microsoft.com/office/powerpoint/2010/main" val="2032745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26</a:t>
            </a:fld>
            <a:endParaRPr lang="en-US"/>
          </a:p>
        </p:txBody>
      </p:sp>
    </p:spTree>
    <p:extLst>
      <p:ext uri="{BB962C8B-B14F-4D97-AF65-F5344CB8AC3E}">
        <p14:creationId xmlns:p14="http://schemas.microsoft.com/office/powerpoint/2010/main" val="2720448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27</a:t>
            </a:fld>
            <a:endParaRPr lang="en-US"/>
          </a:p>
        </p:txBody>
      </p:sp>
    </p:spTree>
    <p:extLst>
      <p:ext uri="{BB962C8B-B14F-4D97-AF65-F5344CB8AC3E}">
        <p14:creationId xmlns:p14="http://schemas.microsoft.com/office/powerpoint/2010/main" val="1292116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28</a:t>
            </a:fld>
            <a:endParaRPr lang="en-US"/>
          </a:p>
        </p:txBody>
      </p:sp>
    </p:spTree>
    <p:extLst>
      <p:ext uri="{BB962C8B-B14F-4D97-AF65-F5344CB8AC3E}">
        <p14:creationId xmlns:p14="http://schemas.microsoft.com/office/powerpoint/2010/main" val="204855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30</a:t>
            </a:fld>
            <a:endParaRPr lang="en-US"/>
          </a:p>
        </p:txBody>
      </p:sp>
    </p:spTree>
    <p:extLst>
      <p:ext uri="{BB962C8B-B14F-4D97-AF65-F5344CB8AC3E}">
        <p14:creationId xmlns:p14="http://schemas.microsoft.com/office/powerpoint/2010/main" val="281747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31</a:t>
            </a:fld>
            <a:endParaRPr lang="en-US"/>
          </a:p>
        </p:txBody>
      </p:sp>
    </p:spTree>
    <p:extLst>
      <p:ext uri="{BB962C8B-B14F-4D97-AF65-F5344CB8AC3E}">
        <p14:creationId xmlns:p14="http://schemas.microsoft.com/office/powerpoint/2010/main" val="2070462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32</a:t>
            </a:fld>
            <a:endParaRPr lang="en-US"/>
          </a:p>
        </p:txBody>
      </p:sp>
    </p:spTree>
    <p:extLst>
      <p:ext uri="{BB962C8B-B14F-4D97-AF65-F5344CB8AC3E}">
        <p14:creationId xmlns:p14="http://schemas.microsoft.com/office/powerpoint/2010/main" val="493575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33</a:t>
            </a:fld>
            <a:endParaRPr lang="en-US"/>
          </a:p>
        </p:txBody>
      </p:sp>
    </p:spTree>
    <p:extLst>
      <p:ext uri="{BB962C8B-B14F-4D97-AF65-F5344CB8AC3E}">
        <p14:creationId xmlns:p14="http://schemas.microsoft.com/office/powerpoint/2010/main" val="3512740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https://www.youtube.com/watch?v=kxPwbhFeZSw</a:t>
            </a:r>
          </a:p>
          <a:p>
            <a:r>
              <a:rPr lang="en-US" sz="1200" kern="1200" dirty="0" smtClean="0">
                <a:solidFill>
                  <a:schemeClr val="tx1"/>
                </a:solidFill>
                <a:effectLst/>
                <a:latin typeface="+mn-lt"/>
                <a:ea typeface="+mn-ea"/>
                <a:cs typeface="+mn-cs"/>
              </a:rPr>
              <a:t>North Carolina building shells molecules</a:t>
            </a:r>
          </a:p>
          <a:p>
            <a:r>
              <a:rPr lang="en-US" sz="1200" kern="1200" dirty="0" smtClean="0">
                <a:solidFill>
                  <a:schemeClr val="tx1"/>
                </a:solidFill>
                <a:effectLst/>
                <a:latin typeface="+mn-lt"/>
                <a:ea typeface="+mn-ea"/>
                <a:cs typeface="+mn-cs"/>
              </a:rPr>
              <a:t>Video:  1 min,</a:t>
            </a:r>
            <a:r>
              <a:rPr lang="en-US" sz="1200" kern="1200" baseline="0" dirty="0" smtClean="0">
                <a:solidFill>
                  <a:schemeClr val="tx1"/>
                </a:solidFill>
                <a:effectLst/>
                <a:latin typeface="+mn-lt"/>
                <a:ea typeface="+mn-ea"/>
                <a:cs typeface="+mn-cs"/>
              </a:rPr>
              <a:t> 48 seconds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Video Transcript:</a:t>
            </a:r>
          </a:p>
          <a:p>
            <a:r>
              <a:rPr lang="en-US" sz="1200" kern="1200" dirty="0" smtClean="0">
                <a:solidFill>
                  <a:schemeClr val="tx1"/>
                </a:solidFill>
                <a:effectLst/>
                <a:latin typeface="+mn-lt"/>
                <a:ea typeface="+mn-ea"/>
                <a:cs typeface="+mn-cs"/>
              </a:rPr>
              <a:t>Ocean acidification is causes by carbon dioxide emissions.  It threatens the health of our oceans and the animals in it.  Let’s start by looking at the formation of shells in animals.  The shells of animals, like crabs, are formed primarily of calcium carbonate.  Calcium carbonate is formed when calcium ions bind with carbonate molecules.  Ocean acidification begins with CO2 emission.  Most CO2 is produced when fossil fuels are burned for industrial and automotive purposes.  Once in the air, CO2 is absorbed into the ocean through wave action.  Once absorbed into the ocean, CO2 combines with water to form carbonic acid.  Carbonic acid breaks down easily into bicarbonate molecules and hydrogen ions.  Calcium and bicarbonate cannot bind together to form shells.  Carbonate, that usually forms shells, binds more easily with the hydrogen ions.  This makes them unable to form shells.  Let’s review.  In a normal ocean, calcium carbonate is taken from the water and combined with Calcium to form the shells of many animals.  In an acidic ocean, abundant hydrogen ions bind with carbonate and prevent shell formation.  Animals, like these crabs and those that depend on them for food may eventually disappear if they cannot easily form their shells.</a:t>
            </a:r>
          </a:p>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36</a:t>
            </a:fld>
            <a:endParaRPr lang="en-US"/>
          </a:p>
        </p:txBody>
      </p:sp>
    </p:spTree>
    <p:extLst>
      <p:ext uri="{BB962C8B-B14F-4D97-AF65-F5344CB8AC3E}">
        <p14:creationId xmlns:p14="http://schemas.microsoft.com/office/powerpoint/2010/main" val="2564004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Video:</a:t>
            </a:r>
            <a:r>
              <a:rPr lang="en-US" sz="1200" kern="1200" baseline="0" dirty="0" smtClean="0">
                <a:solidFill>
                  <a:schemeClr val="tx1"/>
                </a:solidFill>
                <a:effectLst/>
                <a:latin typeface="+mn-lt"/>
                <a:ea typeface="+mn-ea"/>
                <a:cs typeface="+mn-cs"/>
              </a:rPr>
              <a:t>  </a:t>
            </a:r>
            <a:r>
              <a:rPr lang="en-US" dirty="0" smtClean="0">
                <a:hlinkClick r:id="rId3"/>
              </a:rPr>
              <a:t>https://mpt.pbslearningmedia.org/resource/nvls-sci-acidification/what-is-ocean-acidification/#.WepH_CiGO71</a:t>
            </a:r>
            <a:endParaRPr lang="en-US" dirty="0" smtClean="0"/>
          </a:p>
          <a:p>
            <a:r>
              <a:rPr lang="en-US" sz="1200" kern="1200" dirty="0" smtClean="0">
                <a:solidFill>
                  <a:schemeClr val="tx1"/>
                </a:solidFill>
                <a:effectLst/>
                <a:latin typeface="+mn-lt"/>
                <a:ea typeface="+mn-ea"/>
                <a:cs typeface="+mn-cs"/>
              </a:rPr>
              <a:t>4 min 7 seconds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Samples taken around the globe over the last 40 years reveal that ocean acidity is increasing by about 5% every decade.  Why is this happening?  It turns out the driving force of ocean acidity is the same thing that is responsible for global warming.  When we burn fossil fuels they release carbon dioxide gas, or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into the atmosphere.  Much of that CO</a:t>
            </a:r>
            <a:r>
              <a:rPr lang="en-US" sz="1200" kern="1200" baseline="-250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blankets the planet and raises the global temperature.  But about a quarter of that gas is absorbed into the oceans.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first scientist thought this was beneficial, since the more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that goes into the ocean means less in our atmosphere, reducing the warming effect.  Oceanographers knew for years that carbon dioxide from the atmosphere was being absorbed into the oceans. And everyone thought, Oh perfect, this a service that the ocean is preforming for us.  Storing the gas that we’re releasing.  It’s a pollutant.  It’s a product of our activities.  So everybody thought this is awesome.  But scientists soon realized that this service comes at a cost.  The extra carbon dioxide absorbed by the ocean is dramatically changing the water’s chemistry.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We’re dissolving 30 million metric tons of carbon dioxide into the surface of the ocean each and every day, and that is what’s driving down the pH or increasing the acidity.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 how it works.  When carbon dioxide dissolves into the ocean, it reacts with water, H</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O. to form a weak acid called carbonic acid.  This almost immediately breaks apart, releasing hydrogen ions. Those are hydrogen atoms stripped of their electrons. This is what increases the water’s acidity.  And it can have a devastating effect on marine life, like oysters.  Healthy baby oysters are busy building their shells. They pull the ingredients they need from the surrounding water, including calcium and a substance called carbonate, combining them into a tough matrix, calcium carbonate.  But when too much carbon dioxide gets into the mix, the resulting acid can radically alter one crucial ingredient.  Carbonate.  There’s plenty of calcium in the ocean.  The carbonate is kind of what we call the limiting ingredient.  There’s not a lot of carbonate.  When acidity rises and there are lots more hydrogen ions floating around, the react with carbonate, taking away this essential molecule.  Instead of carbonate being all over the place, they’re few and far between.  So what happens is physiologically, its much more difficult to make shell. Without enough carbonate in the water, the baby oysters simply can’t build their shells and as a result they die.  It’s not just oysters that need carbonate to survive.  The changing chemistry of the ocean threatens all kinds of shelled creatures.  Scientists now face an urgent challenge.  To understand what this will mean for life in the sea.  Along with the oysters, how many other species will struggle to survive?</a:t>
            </a:r>
          </a:p>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40</a:t>
            </a:fld>
            <a:endParaRPr lang="en-US"/>
          </a:p>
        </p:txBody>
      </p:sp>
    </p:spTree>
    <p:extLst>
      <p:ext uri="{BB962C8B-B14F-4D97-AF65-F5344CB8AC3E}">
        <p14:creationId xmlns:p14="http://schemas.microsoft.com/office/powerpoint/2010/main" val="2883331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4</a:t>
            </a:fld>
            <a:endParaRPr lang="en-US"/>
          </a:p>
        </p:txBody>
      </p:sp>
    </p:spTree>
    <p:extLst>
      <p:ext uri="{BB962C8B-B14F-4D97-AF65-F5344CB8AC3E}">
        <p14:creationId xmlns:p14="http://schemas.microsoft.com/office/powerpoint/2010/main" val="723975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41</a:t>
            </a:fld>
            <a:endParaRPr lang="en-US"/>
          </a:p>
        </p:txBody>
      </p:sp>
    </p:spTree>
    <p:extLst>
      <p:ext uri="{BB962C8B-B14F-4D97-AF65-F5344CB8AC3E}">
        <p14:creationId xmlns:p14="http://schemas.microsoft.com/office/powerpoint/2010/main" val="3474264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42</a:t>
            </a:fld>
            <a:endParaRPr lang="en-US"/>
          </a:p>
        </p:txBody>
      </p:sp>
    </p:spTree>
    <p:extLst>
      <p:ext uri="{BB962C8B-B14F-4D97-AF65-F5344CB8AC3E}">
        <p14:creationId xmlns:p14="http://schemas.microsoft.com/office/powerpoint/2010/main" val="2053550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43</a:t>
            </a:fld>
            <a:endParaRPr lang="en-US"/>
          </a:p>
        </p:txBody>
      </p:sp>
    </p:spTree>
    <p:extLst>
      <p:ext uri="{BB962C8B-B14F-4D97-AF65-F5344CB8AC3E}">
        <p14:creationId xmlns:p14="http://schemas.microsoft.com/office/powerpoint/2010/main" val="55189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44</a:t>
            </a:fld>
            <a:endParaRPr lang="en-US"/>
          </a:p>
        </p:txBody>
      </p:sp>
    </p:spTree>
    <p:extLst>
      <p:ext uri="{BB962C8B-B14F-4D97-AF65-F5344CB8AC3E}">
        <p14:creationId xmlns:p14="http://schemas.microsoft.com/office/powerpoint/2010/main" val="1520268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45</a:t>
            </a:fld>
            <a:endParaRPr lang="en-US"/>
          </a:p>
        </p:txBody>
      </p:sp>
    </p:spTree>
    <p:extLst>
      <p:ext uri="{BB962C8B-B14F-4D97-AF65-F5344CB8AC3E}">
        <p14:creationId xmlns:p14="http://schemas.microsoft.com/office/powerpoint/2010/main" val="351285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5</a:t>
            </a:fld>
            <a:endParaRPr lang="en-US"/>
          </a:p>
        </p:txBody>
      </p:sp>
    </p:spTree>
    <p:extLst>
      <p:ext uri="{BB962C8B-B14F-4D97-AF65-F5344CB8AC3E}">
        <p14:creationId xmlns:p14="http://schemas.microsoft.com/office/powerpoint/2010/main" val="226176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6</a:t>
            </a:fld>
            <a:endParaRPr lang="en-US"/>
          </a:p>
        </p:txBody>
      </p:sp>
    </p:spTree>
    <p:extLst>
      <p:ext uri="{BB962C8B-B14F-4D97-AF65-F5344CB8AC3E}">
        <p14:creationId xmlns:p14="http://schemas.microsoft.com/office/powerpoint/2010/main" val="2686771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a:t>
            </a:r>
            <a:r>
              <a:rPr lang="en-US" baseline="0" dirty="0" smtClean="0"/>
              <a:t> points from</a:t>
            </a:r>
            <a:r>
              <a:rPr lang="en-US" dirty="0" smtClean="0"/>
              <a:t> “All</a:t>
            </a:r>
            <a:r>
              <a:rPr lang="en-US" baseline="0" dirty="0" smtClean="0"/>
              <a:t> about Oysters” reading</a:t>
            </a:r>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8</a:t>
            </a:fld>
            <a:endParaRPr lang="en-US"/>
          </a:p>
        </p:txBody>
      </p:sp>
    </p:spTree>
    <p:extLst>
      <p:ext uri="{BB962C8B-B14F-4D97-AF65-F5344CB8AC3E}">
        <p14:creationId xmlns:p14="http://schemas.microsoft.com/office/powerpoint/2010/main" val="3934200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Ocean Acidification</a:t>
            </a:r>
            <a:r>
              <a:rPr lang="en-US" sz="1200" i="1" kern="1200" baseline="0" dirty="0" smtClean="0">
                <a:solidFill>
                  <a:schemeClr val="tx1"/>
                </a:solidFill>
                <a:effectLst/>
                <a:latin typeface="+mn-lt"/>
                <a:ea typeface="+mn-ea"/>
                <a:cs typeface="+mn-cs"/>
              </a:rPr>
              <a:t> </a:t>
            </a:r>
            <a:r>
              <a:rPr lang="en-US" sz="1200" i="1" kern="1200" baseline="0" dirty="0" smtClean="0">
                <a:solidFill>
                  <a:schemeClr val="tx1"/>
                </a:solidFill>
                <a:effectLst/>
                <a:latin typeface="+mn-lt"/>
                <a:ea typeface="+mn-ea"/>
                <a:cs typeface="+mn-cs"/>
              </a:rPr>
              <a:t>Video: </a:t>
            </a:r>
            <a:r>
              <a:rPr lang="en-US" sz="1200" b="1" i="1" kern="1200" baseline="0" dirty="0" smtClean="0">
                <a:solidFill>
                  <a:schemeClr val="tx1"/>
                </a:solidFill>
                <a:effectLst/>
                <a:latin typeface="+mn-lt"/>
                <a:ea typeface="+mn-ea"/>
                <a:cs typeface="+mn-cs"/>
              </a:rPr>
              <a:t> STOP the video at 1 min 13 secs. If you do not, the video gives away the answers the students are working to figure out on their own throughout this activity.  </a:t>
            </a:r>
            <a:endParaRPr lang="en-US" sz="1200" b="1" i="1" kern="1200" baseline="0" dirty="0" smtClean="0">
              <a:solidFill>
                <a:schemeClr val="tx1"/>
              </a:solidFill>
              <a:effectLst/>
              <a:latin typeface="+mn-lt"/>
              <a:ea typeface="+mn-ea"/>
              <a:cs typeface="+mn-cs"/>
            </a:endParaRPr>
          </a:p>
          <a:p>
            <a:endParaRPr lang="en-US" sz="1200" i="1" kern="1200" baseline="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By now you’ve heard that the way we’re living is filling up our atmosphere with CO2.  As a result, the planet’s warming.  Heat waves and floods are more likely to be extreme and people’s lives will get tougher.  And the more we learn about climate change, the more risks we uncover.  Since we started burning fossil fuels, the ocean has absorbed about half of all the co2 we humans have put out.  That’s why it’s called the planet’s biggest carbon sink.  Now this is good, because it’s kept a lot of CO2 out of the atmosphere.  But as the ocean warms, it takes up less and less CO2.  And with all that CO2 in the sea, scientists are shedding light on, well, an ocean of problems.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Ready for the first big problem?  Some sea creatures like clams, oyster and coral, their shells and skeletons are getting weaker.  Okay, you got bigger problems than easy to crack clams?  Maybe not, if you’re among the 1 in seven people who get most of their protein from seafood.  Or if you understand how unstable the world would be with a billion more hungry people. </a:t>
            </a:r>
          </a:p>
          <a:p>
            <a:endParaRPr lang="en-US" sz="1200" i="1" kern="1200" dirty="0" smtClean="0">
              <a:solidFill>
                <a:schemeClr val="tx1"/>
              </a:solidFill>
              <a:effectLst/>
              <a:latin typeface="+mn-lt"/>
              <a:ea typeface="+mn-ea"/>
              <a:cs typeface="+mn-cs"/>
            </a:endParaRPr>
          </a:p>
          <a:p>
            <a:r>
              <a:rPr lang="en-US" dirty="0" smtClean="0"/>
              <a:t>This will</a:t>
            </a:r>
            <a:r>
              <a:rPr lang="en-US" baseline="0" dirty="0" smtClean="0"/>
              <a:t> link oysters to the concept of climate change.  By stopping at 1:13, we don’t yet say what CO2 does to ocean.</a:t>
            </a:r>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9</a:t>
            </a:fld>
            <a:endParaRPr lang="en-US"/>
          </a:p>
        </p:txBody>
      </p:sp>
    </p:spTree>
    <p:extLst>
      <p:ext uri="{BB962C8B-B14F-4D97-AF65-F5344CB8AC3E}">
        <p14:creationId xmlns:p14="http://schemas.microsoft.com/office/powerpoint/2010/main" val="352536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10</a:t>
            </a:fld>
            <a:endParaRPr lang="en-US"/>
          </a:p>
        </p:txBody>
      </p:sp>
    </p:spTree>
    <p:extLst>
      <p:ext uri="{BB962C8B-B14F-4D97-AF65-F5344CB8AC3E}">
        <p14:creationId xmlns:p14="http://schemas.microsoft.com/office/powerpoint/2010/main" val="3183004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1EB998-44BB-445C-9407-B6F3DCCDB62E}" type="slidenum">
              <a:rPr lang="en-US" smtClean="0"/>
              <a:t>11</a:t>
            </a:fld>
            <a:endParaRPr lang="en-US"/>
          </a:p>
        </p:txBody>
      </p:sp>
    </p:spTree>
    <p:extLst>
      <p:ext uri="{BB962C8B-B14F-4D97-AF65-F5344CB8AC3E}">
        <p14:creationId xmlns:p14="http://schemas.microsoft.com/office/powerpoint/2010/main" val="1160141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D1E1BC-E1D5-4BE5-87FB-AB88DD592738}"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2B543-CE2C-439A-869F-285E50D072B6}" type="slidenum">
              <a:rPr lang="en-US" smtClean="0"/>
              <a:t>‹#›</a:t>
            </a:fld>
            <a:endParaRPr lang="en-US"/>
          </a:p>
        </p:txBody>
      </p:sp>
    </p:spTree>
    <p:extLst>
      <p:ext uri="{BB962C8B-B14F-4D97-AF65-F5344CB8AC3E}">
        <p14:creationId xmlns:p14="http://schemas.microsoft.com/office/powerpoint/2010/main" val="1640581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D1E1BC-E1D5-4BE5-87FB-AB88DD592738}"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2B543-CE2C-439A-869F-285E50D072B6}" type="slidenum">
              <a:rPr lang="en-US" smtClean="0"/>
              <a:t>‹#›</a:t>
            </a:fld>
            <a:endParaRPr lang="en-US"/>
          </a:p>
        </p:txBody>
      </p:sp>
    </p:spTree>
    <p:extLst>
      <p:ext uri="{BB962C8B-B14F-4D97-AF65-F5344CB8AC3E}">
        <p14:creationId xmlns:p14="http://schemas.microsoft.com/office/powerpoint/2010/main" val="1019295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D1E1BC-E1D5-4BE5-87FB-AB88DD592738}"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2B543-CE2C-439A-869F-285E50D072B6}" type="slidenum">
              <a:rPr lang="en-US" smtClean="0"/>
              <a:t>‹#›</a:t>
            </a:fld>
            <a:endParaRPr lang="en-US"/>
          </a:p>
        </p:txBody>
      </p:sp>
    </p:spTree>
    <p:extLst>
      <p:ext uri="{BB962C8B-B14F-4D97-AF65-F5344CB8AC3E}">
        <p14:creationId xmlns:p14="http://schemas.microsoft.com/office/powerpoint/2010/main" val="2664278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D1E1BC-E1D5-4BE5-87FB-AB88DD592738}"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2B543-CE2C-439A-869F-285E50D072B6}" type="slidenum">
              <a:rPr lang="en-US" smtClean="0"/>
              <a:t>‹#›</a:t>
            </a:fld>
            <a:endParaRPr lang="en-US"/>
          </a:p>
        </p:txBody>
      </p:sp>
    </p:spTree>
    <p:extLst>
      <p:ext uri="{BB962C8B-B14F-4D97-AF65-F5344CB8AC3E}">
        <p14:creationId xmlns:p14="http://schemas.microsoft.com/office/powerpoint/2010/main" val="240727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D1E1BC-E1D5-4BE5-87FB-AB88DD592738}" type="datetimeFigureOut">
              <a:rPr lang="en-US" smtClean="0"/>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2B543-CE2C-439A-869F-285E50D072B6}" type="slidenum">
              <a:rPr lang="en-US" smtClean="0"/>
              <a:t>‹#›</a:t>
            </a:fld>
            <a:endParaRPr lang="en-US"/>
          </a:p>
        </p:txBody>
      </p:sp>
    </p:spTree>
    <p:extLst>
      <p:ext uri="{BB962C8B-B14F-4D97-AF65-F5344CB8AC3E}">
        <p14:creationId xmlns:p14="http://schemas.microsoft.com/office/powerpoint/2010/main" val="105441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D1E1BC-E1D5-4BE5-87FB-AB88DD592738}" type="datetimeFigureOut">
              <a:rPr lang="en-US" smtClean="0"/>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2B543-CE2C-439A-869F-285E50D072B6}" type="slidenum">
              <a:rPr lang="en-US" smtClean="0"/>
              <a:t>‹#›</a:t>
            </a:fld>
            <a:endParaRPr lang="en-US"/>
          </a:p>
        </p:txBody>
      </p:sp>
    </p:spTree>
    <p:extLst>
      <p:ext uri="{BB962C8B-B14F-4D97-AF65-F5344CB8AC3E}">
        <p14:creationId xmlns:p14="http://schemas.microsoft.com/office/powerpoint/2010/main" val="65601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D1E1BC-E1D5-4BE5-87FB-AB88DD592738}" type="datetimeFigureOut">
              <a:rPr lang="en-US" smtClean="0"/>
              <a:t>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22B543-CE2C-439A-869F-285E50D072B6}" type="slidenum">
              <a:rPr lang="en-US" smtClean="0"/>
              <a:t>‹#›</a:t>
            </a:fld>
            <a:endParaRPr lang="en-US"/>
          </a:p>
        </p:txBody>
      </p:sp>
    </p:spTree>
    <p:extLst>
      <p:ext uri="{BB962C8B-B14F-4D97-AF65-F5344CB8AC3E}">
        <p14:creationId xmlns:p14="http://schemas.microsoft.com/office/powerpoint/2010/main" val="45600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D1E1BC-E1D5-4BE5-87FB-AB88DD592738}" type="datetimeFigureOut">
              <a:rPr lang="en-US" smtClean="0"/>
              <a:t>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22B543-CE2C-439A-869F-285E50D072B6}" type="slidenum">
              <a:rPr lang="en-US" smtClean="0"/>
              <a:t>‹#›</a:t>
            </a:fld>
            <a:endParaRPr lang="en-US"/>
          </a:p>
        </p:txBody>
      </p:sp>
    </p:spTree>
    <p:extLst>
      <p:ext uri="{BB962C8B-B14F-4D97-AF65-F5344CB8AC3E}">
        <p14:creationId xmlns:p14="http://schemas.microsoft.com/office/powerpoint/2010/main" val="375777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D1E1BC-E1D5-4BE5-87FB-AB88DD592738}" type="datetimeFigureOut">
              <a:rPr lang="en-US" smtClean="0"/>
              <a:t>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22B543-CE2C-439A-869F-285E50D072B6}" type="slidenum">
              <a:rPr lang="en-US" smtClean="0"/>
              <a:t>‹#›</a:t>
            </a:fld>
            <a:endParaRPr lang="en-US"/>
          </a:p>
        </p:txBody>
      </p:sp>
    </p:spTree>
    <p:extLst>
      <p:ext uri="{BB962C8B-B14F-4D97-AF65-F5344CB8AC3E}">
        <p14:creationId xmlns:p14="http://schemas.microsoft.com/office/powerpoint/2010/main" val="1592196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D1E1BC-E1D5-4BE5-87FB-AB88DD592738}" type="datetimeFigureOut">
              <a:rPr lang="en-US" smtClean="0"/>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2B543-CE2C-439A-869F-285E50D072B6}" type="slidenum">
              <a:rPr lang="en-US" smtClean="0"/>
              <a:t>‹#›</a:t>
            </a:fld>
            <a:endParaRPr lang="en-US"/>
          </a:p>
        </p:txBody>
      </p:sp>
    </p:spTree>
    <p:extLst>
      <p:ext uri="{BB962C8B-B14F-4D97-AF65-F5344CB8AC3E}">
        <p14:creationId xmlns:p14="http://schemas.microsoft.com/office/powerpoint/2010/main" val="1312347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D1E1BC-E1D5-4BE5-87FB-AB88DD592738}" type="datetimeFigureOut">
              <a:rPr lang="en-US" smtClean="0"/>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2B543-CE2C-439A-869F-285E50D072B6}" type="slidenum">
              <a:rPr lang="en-US" smtClean="0"/>
              <a:t>‹#›</a:t>
            </a:fld>
            <a:endParaRPr lang="en-US"/>
          </a:p>
        </p:txBody>
      </p:sp>
    </p:spTree>
    <p:extLst>
      <p:ext uri="{BB962C8B-B14F-4D97-AF65-F5344CB8AC3E}">
        <p14:creationId xmlns:p14="http://schemas.microsoft.com/office/powerpoint/2010/main" val="3266092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1E1BC-E1D5-4BE5-87FB-AB88DD592738}" type="datetimeFigureOut">
              <a:rPr lang="en-US" smtClean="0"/>
              <a:t>2/2/2018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22B543-CE2C-439A-869F-285E50D072B6}" type="slidenum">
              <a:rPr lang="en-US" smtClean="0"/>
              <a:t>‹#›</a:t>
            </a:fld>
            <a:endParaRPr lang="en-US"/>
          </a:p>
        </p:txBody>
      </p:sp>
    </p:spTree>
    <p:extLst>
      <p:ext uri="{BB962C8B-B14F-4D97-AF65-F5344CB8AC3E}">
        <p14:creationId xmlns:p14="http://schemas.microsoft.com/office/powerpoint/2010/main" val="362486888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6.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QH0HAyxqdo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0.png"/><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1.jpeg"/></Relationships>
</file>

<file path=ppt/slides/_rels/slide3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jpeg"/><Relationship Id="rId7"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1.jpeg"/><Relationship Id="rId5" Type="http://schemas.openxmlformats.org/officeDocument/2006/relationships/image" Target="../media/image39.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3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jpeg"/><Relationship Id="rId7"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1.jpe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kxPwbhFeZSw"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ocean.si.edu/ocean-acidificatio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ocean.si.edu/ocean-acidificati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hyperlink" Target="https://mpt.pbslearningmedia.org/resource/nvls-sci-acidification/what-is-ocean-acidification/#.WepH_CiGO71"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0.pn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Wo-bHt1bOsw"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Ocean Acidification and Oysters</a:t>
            </a:r>
            <a:endParaRPr lang="en-US" dirty="0"/>
          </a:p>
        </p:txBody>
      </p:sp>
      <p:sp>
        <p:nvSpPr>
          <p:cNvPr id="3" name="Subtitle 2"/>
          <p:cNvSpPr>
            <a:spLocks noGrp="1"/>
          </p:cNvSpPr>
          <p:nvPr>
            <p:ph type="subTitle" idx="1"/>
          </p:nvPr>
        </p:nvSpPr>
        <p:spPr>
          <a:xfrm>
            <a:off x="1524000" y="4076171"/>
            <a:ext cx="9144000" cy="1655762"/>
          </a:xfrm>
        </p:spPr>
        <p:txBody>
          <a:bodyPr/>
          <a:lstStyle/>
          <a:p>
            <a:r>
              <a:rPr lang="en-US" i="1" dirty="0"/>
              <a:t>How might increasing levels of CO</a:t>
            </a:r>
            <a:r>
              <a:rPr lang="en-US" i="1" baseline="-25000" dirty="0"/>
              <a:t>2</a:t>
            </a:r>
            <a:r>
              <a:rPr lang="en-US" i="1" dirty="0"/>
              <a:t> affect Oysters in Maryland? </a:t>
            </a:r>
            <a:endParaRPr lang="en-US" dirty="0"/>
          </a:p>
        </p:txBody>
      </p:sp>
      <p:pic>
        <p:nvPicPr>
          <p:cNvPr id="7" name="Picture 6"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
        <p:nvSpPr>
          <p:cNvPr id="4" name="Rectangle 3"/>
          <p:cNvSpPr/>
          <p:nvPr/>
        </p:nvSpPr>
        <p:spPr>
          <a:xfrm>
            <a:off x="110358" y="126121"/>
            <a:ext cx="11955514" cy="66215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635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pexels.com/photos/7321/sea-water-ocean-horiz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4" r="2778"/>
          <a:stretch/>
        </p:blipFill>
        <p:spPr bwMode="auto">
          <a:xfrm>
            <a:off x="-522630" y="-1674518"/>
            <a:ext cx="12699814" cy="86681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711439" y="8156588"/>
            <a:ext cx="5316682" cy="923330"/>
          </a:xfrm>
          <a:prstGeom prst="rect">
            <a:avLst/>
          </a:prstGeom>
        </p:spPr>
        <p:txBody>
          <a:bodyPr wrap="square">
            <a:spAutoFit/>
          </a:bodyPr>
          <a:lstStyle/>
          <a:p>
            <a:r>
              <a:rPr lang="en-US" dirty="0"/>
              <a:t>https://s-media-cache-ak0.pinimg.com/originals/00/75/ee/0075eed2635f23fad42281deb9d633e9.jpg</a:t>
            </a:r>
          </a:p>
        </p:txBody>
      </p:sp>
      <p:pic>
        <p:nvPicPr>
          <p:cNvPr id="31" name="Picture 30"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539152" y="6320826"/>
            <a:ext cx="541387" cy="331788"/>
          </a:xfrm>
          <a:prstGeom prst="rect">
            <a:avLst/>
          </a:prstGeom>
          <a:noFill/>
          <a:ln w="9525">
            <a:noFill/>
            <a:miter lim="800000"/>
            <a:headEnd/>
            <a:tailEnd/>
          </a:ln>
        </p:spPr>
      </p:pic>
      <p:sp>
        <p:nvSpPr>
          <p:cNvPr id="8" name="TextBox 7"/>
          <p:cNvSpPr txBox="1"/>
          <p:nvPr/>
        </p:nvSpPr>
        <p:spPr>
          <a:xfrm>
            <a:off x="134107" y="36158"/>
            <a:ext cx="5837585" cy="2062103"/>
          </a:xfrm>
          <a:prstGeom prst="rect">
            <a:avLst/>
          </a:prstGeom>
          <a:noFill/>
        </p:spPr>
        <p:txBody>
          <a:bodyPr wrap="square" rtlCol="0">
            <a:spAutoFit/>
          </a:bodyPr>
          <a:lstStyle/>
          <a:p>
            <a:r>
              <a:rPr lang="en-US" sz="3200" dirty="0" smtClean="0">
                <a:solidFill>
                  <a:schemeClr val="bg1"/>
                </a:solidFill>
              </a:rPr>
              <a:t>Increasing </a:t>
            </a:r>
            <a:r>
              <a:rPr lang="en-US" sz="3200" dirty="0" smtClean="0">
                <a:solidFill>
                  <a:schemeClr val="bg1"/>
                </a:solidFill>
              </a:rPr>
              <a:t>amounts </a:t>
            </a:r>
            <a:r>
              <a:rPr lang="en-US" sz="3200" dirty="0" smtClean="0">
                <a:solidFill>
                  <a:schemeClr val="bg1"/>
                </a:solidFill>
              </a:rPr>
              <a:t>of CO</a:t>
            </a:r>
            <a:r>
              <a:rPr lang="en-US" sz="3200" baseline="-25000" dirty="0" smtClean="0">
                <a:solidFill>
                  <a:schemeClr val="bg1"/>
                </a:solidFill>
              </a:rPr>
              <a:t>2</a:t>
            </a:r>
            <a:r>
              <a:rPr lang="en-US" sz="3200" dirty="0" smtClean="0">
                <a:solidFill>
                  <a:schemeClr val="bg1"/>
                </a:solidFill>
              </a:rPr>
              <a:t> in ocean are affecting lots of organisms that live in the ocean, including oysters.</a:t>
            </a:r>
            <a:endParaRPr lang="en-US" sz="3200" dirty="0">
              <a:solidFill>
                <a:schemeClr val="bg1"/>
              </a:solidFill>
            </a:endParaRPr>
          </a:p>
        </p:txBody>
      </p:sp>
      <p:pic>
        <p:nvPicPr>
          <p:cNvPr id="199" name="Picture 198"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a:off x="5217218" y="6118499"/>
            <a:ext cx="1364023" cy="731198"/>
          </a:xfrm>
          <a:prstGeom prst="rect">
            <a:avLst/>
          </a:prstGeom>
          <a:noFill/>
          <a:ln>
            <a:noFill/>
          </a:ln>
        </p:spPr>
      </p:pic>
      <p:pic>
        <p:nvPicPr>
          <p:cNvPr id="201" name="Picture 200"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a:off x="1548936" y="6097626"/>
            <a:ext cx="1364023" cy="731198"/>
          </a:xfrm>
          <a:prstGeom prst="rect">
            <a:avLst/>
          </a:prstGeom>
          <a:noFill/>
          <a:ln>
            <a:noFill/>
          </a:ln>
        </p:spPr>
      </p:pic>
      <p:pic>
        <p:nvPicPr>
          <p:cNvPr id="202" name="Picture 201"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19016421">
            <a:off x="6590662" y="5695763"/>
            <a:ext cx="1364023" cy="731198"/>
          </a:xfrm>
          <a:prstGeom prst="rect">
            <a:avLst/>
          </a:prstGeom>
          <a:noFill/>
          <a:ln>
            <a:noFill/>
          </a:ln>
        </p:spPr>
      </p:pic>
      <p:pic>
        <p:nvPicPr>
          <p:cNvPr id="203" name="Picture 202"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1824233">
            <a:off x="3383077" y="5815672"/>
            <a:ext cx="1364023" cy="731198"/>
          </a:xfrm>
          <a:prstGeom prst="rect">
            <a:avLst/>
          </a:prstGeom>
          <a:noFill/>
          <a:ln>
            <a:noFill/>
          </a:ln>
        </p:spPr>
      </p:pic>
      <p:pic>
        <p:nvPicPr>
          <p:cNvPr id="204" name="Picture 203"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3087128">
            <a:off x="54998" y="5988280"/>
            <a:ext cx="1364023" cy="731198"/>
          </a:xfrm>
          <a:prstGeom prst="rect">
            <a:avLst/>
          </a:prstGeom>
          <a:noFill/>
          <a:ln>
            <a:noFill/>
          </a:ln>
        </p:spPr>
      </p:pic>
      <p:pic>
        <p:nvPicPr>
          <p:cNvPr id="205" name="Picture 204"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a:off x="8440792" y="6103386"/>
            <a:ext cx="1364023" cy="731198"/>
          </a:xfrm>
          <a:prstGeom prst="rect">
            <a:avLst/>
          </a:prstGeom>
          <a:noFill/>
          <a:ln>
            <a:noFill/>
          </a:ln>
        </p:spPr>
      </p:pic>
      <p:pic>
        <p:nvPicPr>
          <p:cNvPr id="206" name="Picture 205"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2409179">
            <a:off x="10294357" y="6030285"/>
            <a:ext cx="1364023" cy="731198"/>
          </a:xfrm>
          <a:prstGeom prst="rect">
            <a:avLst/>
          </a:prstGeom>
          <a:noFill/>
          <a:ln>
            <a:noFill/>
          </a:ln>
        </p:spPr>
      </p:pic>
      <p:pic>
        <p:nvPicPr>
          <p:cNvPr id="20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221192">
            <a:off x="6255166" y="48736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3290587" y="291624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6814388">
            <a:off x="3893000" y="222909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340409">
            <a:off x="5434571" y="2308254"/>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899593">
            <a:off x="9118494" y="28359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8194686">
            <a:off x="7172867" y="47109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1440125" y="256775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6689953">
            <a:off x="9319376" y="2460654"/>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6967806" y="254835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2501361">
            <a:off x="7960349" y="601011"/>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10543506" y="11857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7299819" y="3308459"/>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3269472">
            <a:off x="10998011" y="230256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8389615" y="261263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9171687" y="1646999"/>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318355">
            <a:off x="6791053" y="155404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10747493" y="1777139"/>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9927332" y="298125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7919309">
            <a:off x="4405901" y="302857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20746594">
            <a:off x="10204847" y="94368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899593">
            <a:off x="10791864" y="435472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7948028">
            <a:off x="8582264" y="447761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8630146">
            <a:off x="9685965" y="4581181"/>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21075333">
            <a:off x="5454777" y="383217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2646573">
            <a:off x="6447791" y="4761223"/>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429642">
            <a:off x="10676765" y="531127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20472831">
            <a:off x="706677" y="3712281"/>
            <a:ext cx="957281" cy="50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634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28851" y="1788568"/>
            <a:ext cx="4430111" cy="3011214"/>
            <a:chOff x="956441" y="1003738"/>
            <a:chExt cx="4430111" cy="3011214"/>
          </a:xfrm>
        </p:grpSpPr>
        <p:sp>
          <p:nvSpPr>
            <p:cNvPr id="4" name="TextBox 3"/>
            <p:cNvSpPr txBox="1"/>
            <p:nvPr/>
          </p:nvSpPr>
          <p:spPr>
            <a:xfrm>
              <a:off x="1283575" y="1569464"/>
              <a:ext cx="3720662" cy="2062103"/>
            </a:xfrm>
            <a:prstGeom prst="rect">
              <a:avLst/>
            </a:prstGeom>
            <a:noFill/>
          </p:spPr>
          <p:txBody>
            <a:bodyPr wrap="square" rtlCol="0">
              <a:spAutoFit/>
            </a:bodyPr>
            <a:lstStyle/>
            <a:p>
              <a:pPr algn="ctr"/>
              <a:r>
                <a:rPr lang="en-US" sz="3200" dirty="0" smtClean="0"/>
                <a:t>Why does it matter that oyster populations are declining?</a:t>
              </a:r>
              <a:endParaRPr lang="en-US" sz="3200" dirty="0"/>
            </a:p>
          </p:txBody>
        </p:sp>
        <p:sp>
          <p:nvSpPr>
            <p:cNvPr id="7" name="Oval Callout 6"/>
            <p:cNvSpPr/>
            <p:nvPr/>
          </p:nvSpPr>
          <p:spPr>
            <a:xfrm>
              <a:off x="956441" y="1003738"/>
              <a:ext cx="4430111" cy="3011214"/>
            </a:xfrm>
            <a:prstGeom prst="wedgeEllipseCallout">
              <a:avLst>
                <a:gd name="adj1" fmla="val -57132"/>
                <a:gd name="adj2" fmla="val 5359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191558" y="374131"/>
            <a:ext cx="4430111" cy="3011214"/>
            <a:chOff x="7396655" y="3631567"/>
            <a:chExt cx="4430111" cy="3011214"/>
          </a:xfrm>
        </p:grpSpPr>
        <p:sp>
          <p:nvSpPr>
            <p:cNvPr id="5" name="Oval Callout 4"/>
            <p:cNvSpPr/>
            <p:nvPr/>
          </p:nvSpPr>
          <p:spPr>
            <a:xfrm>
              <a:off x="7396655" y="3631567"/>
              <a:ext cx="4430111" cy="3011214"/>
            </a:xfrm>
            <a:prstGeom prst="wedgeEllipseCallout">
              <a:avLst>
                <a:gd name="adj1" fmla="val 52832"/>
                <a:gd name="adj2" fmla="val 499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751379" y="4352344"/>
              <a:ext cx="3720662" cy="1077218"/>
            </a:xfrm>
            <a:prstGeom prst="rect">
              <a:avLst/>
            </a:prstGeom>
            <a:noFill/>
          </p:spPr>
          <p:txBody>
            <a:bodyPr wrap="square" rtlCol="0">
              <a:spAutoFit/>
            </a:bodyPr>
            <a:lstStyle/>
            <a:p>
              <a:pPr algn="ctr"/>
              <a:r>
                <a:rPr lang="en-US" sz="3200" dirty="0" smtClean="0"/>
                <a:t>Oysters clean the Bay.</a:t>
              </a:r>
              <a:endParaRPr lang="en-US" sz="3200" dirty="0"/>
            </a:p>
          </p:txBody>
        </p:sp>
      </p:grpSp>
      <p:grpSp>
        <p:nvGrpSpPr>
          <p:cNvPr id="10" name="Group 9"/>
          <p:cNvGrpSpPr/>
          <p:nvPr/>
        </p:nvGrpSpPr>
        <p:grpSpPr>
          <a:xfrm>
            <a:off x="7025304" y="3669118"/>
            <a:ext cx="4430111" cy="3011214"/>
            <a:chOff x="7041930" y="438012"/>
            <a:chExt cx="4430111" cy="3011214"/>
          </a:xfrm>
        </p:grpSpPr>
        <p:sp>
          <p:nvSpPr>
            <p:cNvPr id="6" name="TextBox 5"/>
            <p:cNvSpPr txBox="1"/>
            <p:nvPr/>
          </p:nvSpPr>
          <p:spPr>
            <a:xfrm>
              <a:off x="7396654" y="1320979"/>
              <a:ext cx="3720662" cy="1569660"/>
            </a:xfrm>
            <a:prstGeom prst="rect">
              <a:avLst/>
            </a:prstGeom>
            <a:noFill/>
          </p:spPr>
          <p:txBody>
            <a:bodyPr wrap="square" rtlCol="0">
              <a:spAutoFit/>
            </a:bodyPr>
            <a:lstStyle/>
            <a:p>
              <a:pPr algn="ctr"/>
              <a:r>
                <a:rPr lang="en-US" sz="3200" dirty="0" smtClean="0"/>
                <a:t>Organisms rely on oysters for habitat and food.</a:t>
              </a:r>
              <a:endParaRPr lang="en-US" sz="3200" dirty="0"/>
            </a:p>
          </p:txBody>
        </p:sp>
        <p:sp>
          <p:nvSpPr>
            <p:cNvPr id="9" name="Oval Callout 8"/>
            <p:cNvSpPr/>
            <p:nvPr/>
          </p:nvSpPr>
          <p:spPr>
            <a:xfrm>
              <a:off x="7041930" y="438012"/>
              <a:ext cx="4430111" cy="3011214"/>
            </a:xfrm>
            <a:prstGeom prst="wedgeEllipseCallout">
              <a:avLst>
                <a:gd name="adj1" fmla="val 62085"/>
                <a:gd name="adj2" fmla="val -4849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366088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pexels.com/photos/7321/sea-water-ocean-horiz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 r="2778"/>
          <a:stretch/>
        </p:blipFill>
        <p:spPr bwMode="auto">
          <a:xfrm>
            <a:off x="-53706" y="-13041"/>
            <a:ext cx="12192000" cy="6924067"/>
          </a:xfrm>
          <a:prstGeom prst="rect">
            <a:avLst/>
          </a:prstGeom>
          <a:noFill/>
          <a:ln>
            <a:noFill/>
          </a:ln>
          <a:extLst/>
        </p:spPr>
      </p:pic>
      <p:pic>
        <p:nvPicPr>
          <p:cNvPr id="31" name="Picture 30"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539152" y="6320826"/>
            <a:ext cx="541387" cy="331788"/>
          </a:xfrm>
          <a:prstGeom prst="rect">
            <a:avLst/>
          </a:prstGeom>
          <a:noFill/>
          <a:ln w="9525">
            <a:noFill/>
            <a:miter lim="800000"/>
            <a:headEnd/>
            <a:tailEnd/>
          </a:ln>
        </p:spPr>
      </p:pic>
      <p:pic>
        <p:nvPicPr>
          <p:cNvPr id="199" name="Picture 198"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a:off x="5217218" y="6118499"/>
            <a:ext cx="1364023" cy="731198"/>
          </a:xfrm>
          <a:prstGeom prst="rect">
            <a:avLst/>
          </a:prstGeom>
          <a:noFill/>
          <a:ln>
            <a:noFill/>
          </a:ln>
        </p:spPr>
      </p:pic>
      <p:pic>
        <p:nvPicPr>
          <p:cNvPr id="201" name="Picture 200"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a:off x="1548936" y="6097626"/>
            <a:ext cx="1364023" cy="731198"/>
          </a:xfrm>
          <a:prstGeom prst="rect">
            <a:avLst/>
          </a:prstGeom>
          <a:noFill/>
          <a:ln>
            <a:noFill/>
          </a:ln>
        </p:spPr>
      </p:pic>
      <p:pic>
        <p:nvPicPr>
          <p:cNvPr id="202" name="Picture 201"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19016421">
            <a:off x="6590662" y="5695763"/>
            <a:ext cx="1364023" cy="731198"/>
          </a:xfrm>
          <a:prstGeom prst="rect">
            <a:avLst/>
          </a:prstGeom>
          <a:noFill/>
          <a:ln>
            <a:noFill/>
          </a:ln>
        </p:spPr>
      </p:pic>
      <p:pic>
        <p:nvPicPr>
          <p:cNvPr id="203" name="Picture 202"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1824233">
            <a:off x="3383077" y="5815672"/>
            <a:ext cx="1364023" cy="731198"/>
          </a:xfrm>
          <a:prstGeom prst="rect">
            <a:avLst/>
          </a:prstGeom>
          <a:noFill/>
          <a:ln>
            <a:noFill/>
          </a:ln>
        </p:spPr>
      </p:pic>
      <p:pic>
        <p:nvPicPr>
          <p:cNvPr id="204" name="Picture 203"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3087128">
            <a:off x="54998" y="5988280"/>
            <a:ext cx="1364023" cy="731198"/>
          </a:xfrm>
          <a:prstGeom prst="rect">
            <a:avLst/>
          </a:prstGeom>
          <a:noFill/>
          <a:ln>
            <a:noFill/>
          </a:ln>
        </p:spPr>
      </p:pic>
      <p:pic>
        <p:nvPicPr>
          <p:cNvPr id="205" name="Picture 204"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a:off x="8440792" y="6103386"/>
            <a:ext cx="1364023" cy="731198"/>
          </a:xfrm>
          <a:prstGeom prst="rect">
            <a:avLst/>
          </a:prstGeom>
          <a:noFill/>
          <a:ln>
            <a:noFill/>
          </a:ln>
        </p:spPr>
      </p:pic>
      <p:pic>
        <p:nvPicPr>
          <p:cNvPr id="206" name="Picture 205"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2409179">
            <a:off x="10294357" y="6030285"/>
            <a:ext cx="1364023" cy="731198"/>
          </a:xfrm>
          <a:prstGeom prst="rect">
            <a:avLst/>
          </a:prstGeom>
          <a:noFill/>
          <a:ln>
            <a:noFill/>
          </a:ln>
        </p:spPr>
      </p:pic>
      <p:sp>
        <p:nvSpPr>
          <p:cNvPr id="200" name="Content Placeholder 4"/>
          <p:cNvSpPr>
            <a:spLocks noGrp="1"/>
          </p:cNvSpPr>
          <p:nvPr>
            <p:ph idx="1"/>
          </p:nvPr>
        </p:nvSpPr>
        <p:spPr>
          <a:xfrm>
            <a:off x="-1653" y="2848841"/>
            <a:ext cx="11914642" cy="1994364"/>
          </a:xfrm>
        </p:spPr>
        <p:txBody>
          <a:bodyPr>
            <a:noAutofit/>
          </a:bodyPr>
          <a:lstStyle/>
          <a:p>
            <a:pPr marL="0" indent="0">
              <a:buNone/>
            </a:pPr>
            <a:r>
              <a:rPr lang="en-US" sz="4800" dirty="0" smtClean="0">
                <a:solidFill>
                  <a:schemeClr val="bg1"/>
                </a:solidFill>
              </a:rPr>
              <a:t>How might increasing levels of CO</a:t>
            </a:r>
            <a:r>
              <a:rPr lang="en-US" sz="4800" baseline="-25000" dirty="0" smtClean="0">
                <a:solidFill>
                  <a:schemeClr val="bg1"/>
                </a:solidFill>
              </a:rPr>
              <a:t>2</a:t>
            </a:r>
            <a:r>
              <a:rPr lang="en-US" sz="4800" dirty="0" smtClean="0">
                <a:solidFill>
                  <a:schemeClr val="bg1"/>
                </a:solidFill>
              </a:rPr>
              <a:t> affect oysters in Maryland? </a:t>
            </a:r>
            <a:endParaRPr lang="en-US" sz="4800" dirty="0">
              <a:solidFill>
                <a:schemeClr val="bg1"/>
              </a:solidFill>
            </a:endParaRPr>
          </a:p>
        </p:txBody>
      </p:sp>
      <p:grpSp>
        <p:nvGrpSpPr>
          <p:cNvPr id="207" name="Group 206"/>
          <p:cNvGrpSpPr/>
          <p:nvPr/>
        </p:nvGrpSpPr>
        <p:grpSpPr>
          <a:xfrm>
            <a:off x="9504748" y="-14089"/>
            <a:ext cx="2738378" cy="1990816"/>
            <a:chOff x="515908" y="3697922"/>
            <a:chExt cx="4168999" cy="2779333"/>
          </a:xfrm>
        </p:grpSpPr>
        <p:pic>
          <p:nvPicPr>
            <p:cNvPr id="208" name="Picture 2" descr="Industry, Power, Energy, Industrial, Plant, Facto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908" y="3697922"/>
              <a:ext cx="4168999" cy="2779333"/>
            </a:xfrm>
            <a:prstGeom prst="rect">
              <a:avLst/>
            </a:prstGeom>
            <a:noFill/>
            <a:extLst>
              <a:ext uri="{909E8E84-426E-40DD-AFC4-6F175D3DCCD1}">
                <a14:hiddenFill xmlns:a14="http://schemas.microsoft.com/office/drawing/2010/main">
                  <a:solidFill>
                    <a:srgbClr val="FFFFFF"/>
                  </a:solidFill>
                </a14:hiddenFill>
              </a:ext>
            </a:extLst>
          </p:spPr>
        </p:pic>
        <p:sp>
          <p:nvSpPr>
            <p:cNvPr id="209" name="TextBox 208"/>
            <p:cNvSpPr txBox="1"/>
            <p:nvPr/>
          </p:nvSpPr>
          <p:spPr>
            <a:xfrm>
              <a:off x="515908" y="6272529"/>
              <a:ext cx="3666388" cy="200055"/>
            </a:xfrm>
            <a:prstGeom prst="rect">
              <a:avLst/>
            </a:prstGeom>
            <a:noFill/>
          </p:spPr>
          <p:txBody>
            <a:bodyPr wrap="none" rtlCol="0">
              <a:spAutoFit/>
            </a:bodyPr>
            <a:lstStyle/>
            <a:p>
              <a:r>
                <a:rPr lang="en-US" sz="700" dirty="0">
                  <a:solidFill>
                    <a:schemeClr val="bg1">
                      <a:lumMod val="95000"/>
                    </a:schemeClr>
                  </a:solidFill>
                </a:rPr>
                <a:t>http://maxpixel.freegreatpicture.com/Industry-Plant-Industrial-Energy-Factory-Power-1827884</a:t>
              </a:r>
            </a:p>
          </p:txBody>
        </p:sp>
      </p:grpSp>
      <p:sp>
        <p:nvSpPr>
          <p:cNvPr id="3" name="TextBox 2"/>
          <p:cNvSpPr txBox="1"/>
          <p:nvPr/>
        </p:nvSpPr>
        <p:spPr>
          <a:xfrm>
            <a:off x="-59307" y="-74602"/>
            <a:ext cx="7650966" cy="1446550"/>
          </a:xfrm>
          <a:prstGeom prst="rect">
            <a:avLst/>
          </a:prstGeom>
          <a:noFill/>
        </p:spPr>
        <p:txBody>
          <a:bodyPr wrap="square" rtlCol="0">
            <a:spAutoFit/>
          </a:bodyPr>
          <a:lstStyle/>
          <a:p>
            <a:r>
              <a:rPr lang="en-US" sz="4400" dirty="0" smtClean="0">
                <a:solidFill>
                  <a:schemeClr val="bg1"/>
                </a:solidFill>
              </a:rPr>
              <a:t>You will be exploring and answering the driving question:</a:t>
            </a:r>
            <a:endParaRPr lang="en-US" sz="4400" dirty="0">
              <a:solidFill>
                <a:schemeClr val="bg1"/>
              </a:solidFill>
            </a:endParaRPr>
          </a:p>
        </p:txBody>
      </p:sp>
      <p:pic>
        <p:nvPicPr>
          <p:cNvPr id="10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2119585">
            <a:off x="6366790" y="16481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3132641">
            <a:off x="10573497" y="282115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306050">
            <a:off x="5147925" y="2036334"/>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19697647">
            <a:off x="331185" y="251067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17089977">
            <a:off x="6283068" y="4869894"/>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21089354">
            <a:off x="848041" y="153112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17875030">
            <a:off x="1941174" y="1901703"/>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19697647">
            <a:off x="8501017" y="386703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7689913">
            <a:off x="7884383" y="47835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1107872">
            <a:off x="10805592" y="432565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19406466">
            <a:off x="6285895" y="220641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5067800">
            <a:off x="3289625" y="4541231"/>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19697647">
            <a:off x="8032586" y="162694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19697647">
            <a:off x="5536947" y="386703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19697647">
            <a:off x="8780509" y="453931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20910955">
            <a:off x="7856045" y="235194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9267" t="25002" r="13264" b="61623"/>
          <a:stretch/>
        </p:blipFill>
        <p:spPr bwMode="auto">
          <a:xfrm rot="391043">
            <a:off x="3793103" y="1804044"/>
            <a:ext cx="957281" cy="50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9417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353" y="284776"/>
            <a:ext cx="9083296" cy="881784"/>
          </a:xfrm>
        </p:spPr>
        <p:txBody>
          <a:bodyPr/>
          <a:lstStyle/>
          <a:p>
            <a:r>
              <a:rPr lang="en-US" dirty="0" smtClean="0"/>
              <a:t>Building an explanatory model</a:t>
            </a:r>
            <a:endParaRPr lang="en-US" dirty="0"/>
          </a:p>
        </p:txBody>
      </p:sp>
      <p:sp>
        <p:nvSpPr>
          <p:cNvPr id="16" name="TextBox 15"/>
          <p:cNvSpPr txBox="1"/>
          <p:nvPr/>
        </p:nvSpPr>
        <p:spPr>
          <a:xfrm>
            <a:off x="643563" y="1257323"/>
            <a:ext cx="7103900" cy="1815882"/>
          </a:xfrm>
          <a:prstGeom prst="rect">
            <a:avLst/>
          </a:prstGeom>
          <a:noFill/>
        </p:spPr>
        <p:txBody>
          <a:bodyPr wrap="square" rtlCol="0">
            <a:spAutoFit/>
          </a:bodyPr>
          <a:lstStyle/>
          <a:p>
            <a:r>
              <a:rPr lang="en-US" sz="2800" dirty="0" smtClean="0"/>
              <a:t>An explanatory model</a:t>
            </a:r>
            <a:r>
              <a:rPr lang="en-US" sz="2800" dirty="0"/>
              <a:t> </a:t>
            </a:r>
            <a:r>
              <a:rPr lang="en-US" sz="2800" dirty="0" smtClean="0"/>
              <a:t>contains pictures, diagrams and </a:t>
            </a:r>
            <a:r>
              <a:rPr lang="en-US" sz="2800" dirty="0"/>
              <a:t>written explanations that describe </a:t>
            </a:r>
            <a:r>
              <a:rPr lang="en-US" sz="2800" b="1" dirty="0"/>
              <a:t>how</a:t>
            </a:r>
            <a:r>
              <a:rPr lang="en-US" sz="2800" dirty="0"/>
              <a:t> and </a:t>
            </a:r>
            <a:r>
              <a:rPr lang="en-US" sz="2800" b="1" dirty="0"/>
              <a:t>why</a:t>
            </a:r>
            <a:r>
              <a:rPr lang="en-US" sz="2800" dirty="0"/>
              <a:t> a phenomenon occurs.  </a:t>
            </a:r>
          </a:p>
          <a:p>
            <a:r>
              <a:rPr lang="en-US" sz="2800" dirty="0" smtClean="0"/>
              <a:t> </a:t>
            </a:r>
            <a:endParaRPr lang="en-US" sz="2800" dirty="0"/>
          </a:p>
        </p:txBody>
      </p:sp>
      <p:pic>
        <p:nvPicPr>
          <p:cNvPr id="19" name="Picture 8" descr="https://t4.ftcdn.net/jpg/00/64/52/13/240_F_64521338_KL2vISllaKCaqslllKl7tjjRW4yPNZ6Y.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13" t="7641" r="24241" b="10430"/>
          <a:stretch/>
        </p:blipFill>
        <p:spPr bwMode="auto">
          <a:xfrm rot="1025552">
            <a:off x="7734713" y="820041"/>
            <a:ext cx="4123256" cy="320043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rot="847069">
            <a:off x="8099313" y="1483161"/>
            <a:ext cx="3394054" cy="1938992"/>
          </a:xfrm>
          <a:prstGeom prst="rect">
            <a:avLst/>
          </a:prstGeom>
          <a:noFill/>
        </p:spPr>
        <p:txBody>
          <a:bodyPr wrap="square" rtlCol="0">
            <a:spAutoFit/>
          </a:bodyPr>
          <a:lstStyle/>
          <a:p>
            <a:r>
              <a:rPr lang="en-US" sz="2400" dirty="0" smtClean="0"/>
              <a:t>Your model should include pictures, arrows, and words that will explain and clarify your ideas and explanations.</a:t>
            </a:r>
            <a:endParaRPr lang="en-US" sz="2400" dirty="0"/>
          </a:p>
        </p:txBody>
      </p:sp>
      <p:sp>
        <p:nvSpPr>
          <p:cNvPr id="22" name="TextBox 21"/>
          <p:cNvSpPr txBox="1"/>
          <p:nvPr/>
        </p:nvSpPr>
        <p:spPr>
          <a:xfrm>
            <a:off x="682900" y="2821834"/>
            <a:ext cx="6837893" cy="1384995"/>
          </a:xfrm>
          <a:prstGeom prst="rect">
            <a:avLst/>
          </a:prstGeom>
          <a:noFill/>
        </p:spPr>
        <p:txBody>
          <a:bodyPr wrap="square" rtlCol="0">
            <a:spAutoFit/>
          </a:bodyPr>
          <a:lstStyle/>
          <a:p>
            <a:r>
              <a:rPr lang="en-US" sz="2800" dirty="0" smtClean="0"/>
              <a:t>You will be building your own explanatory model to explain how increasing </a:t>
            </a:r>
            <a:r>
              <a:rPr lang="en-US" sz="2800" dirty="0"/>
              <a:t>levels of CO</a:t>
            </a:r>
            <a:r>
              <a:rPr lang="en-US" sz="2800" baseline="-25000" dirty="0"/>
              <a:t>2</a:t>
            </a:r>
            <a:r>
              <a:rPr lang="en-US" sz="2800" dirty="0"/>
              <a:t> affect Oysters in </a:t>
            </a:r>
            <a:r>
              <a:rPr lang="en-US" sz="2800" dirty="0" smtClean="0"/>
              <a:t>Maryland</a:t>
            </a:r>
            <a:r>
              <a:rPr lang="en-US" sz="2800" dirty="0"/>
              <a:t>.</a:t>
            </a:r>
            <a:r>
              <a:rPr lang="en-US" sz="2800" dirty="0" smtClean="0"/>
              <a:t> </a:t>
            </a:r>
            <a:endParaRPr lang="en-US" sz="2800" dirty="0"/>
          </a:p>
        </p:txBody>
      </p:sp>
      <p:sp>
        <p:nvSpPr>
          <p:cNvPr id="23" name="TextBox 22"/>
          <p:cNvSpPr txBox="1"/>
          <p:nvPr/>
        </p:nvSpPr>
        <p:spPr>
          <a:xfrm>
            <a:off x="6273728" y="4945905"/>
            <a:ext cx="4202941" cy="1815882"/>
          </a:xfrm>
          <a:prstGeom prst="rect">
            <a:avLst/>
          </a:prstGeom>
          <a:noFill/>
        </p:spPr>
        <p:txBody>
          <a:bodyPr wrap="square" rtlCol="0">
            <a:spAutoFit/>
          </a:bodyPr>
          <a:lstStyle/>
          <a:p>
            <a:r>
              <a:rPr lang="en-US" sz="2800" dirty="0" smtClean="0"/>
              <a:t>You will be adding to, and revising, your model over the course of the next few classes.  </a:t>
            </a:r>
            <a:endParaRPr lang="en-US" sz="2800" dirty="0"/>
          </a:p>
        </p:txBody>
      </p:sp>
      <p:sp>
        <p:nvSpPr>
          <p:cNvPr id="3" name="AutoShape 2" descr="IMG_130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4" cstate="print">
            <a:clrChange>
              <a:clrFrom>
                <a:srgbClr val="04171E"/>
              </a:clrFrom>
              <a:clrTo>
                <a:srgbClr val="04171E">
                  <a:alpha val="0"/>
                </a:srgbClr>
              </a:clrTo>
            </a:clrChange>
            <a:extLst>
              <a:ext uri="{28A0092B-C50C-407E-A947-70E740481C1C}">
                <a14:useLocalDpi xmlns:a14="http://schemas.microsoft.com/office/drawing/2010/main" val="0"/>
              </a:ext>
            </a:extLst>
          </a:blip>
          <a:srcRect t="8209"/>
          <a:stretch/>
        </p:blipFill>
        <p:spPr>
          <a:xfrm>
            <a:off x="819565" y="4605250"/>
            <a:ext cx="3781159" cy="2252749"/>
          </a:xfrm>
          <a:prstGeom prst="rect">
            <a:avLst/>
          </a:prstGeom>
        </p:spPr>
      </p:pic>
      <p:sp>
        <p:nvSpPr>
          <p:cNvPr id="5" name="Rectangle 4"/>
          <p:cNvSpPr/>
          <p:nvPr/>
        </p:nvSpPr>
        <p:spPr>
          <a:xfrm rot="16766236">
            <a:off x="-503884" y="4973610"/>
            <a:ext cx="2211186" cy="852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ulogo_c.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4015614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3953" y="1046692"/>
            <a:ext cx="5170311" cy="4351338"/>
          </a:xfrm>
        </p:spPr>
        <p:txBody>
          <a:bodyPr/>
          <a:lstStyle/>
          <a:p>
            <a:pPr marL="0" indent="0">
              <a:buNone/>
            </a:pPr>
            <a:r>
              <a:rPr lang="en-US" dirty="0"/>
              <a:t>‘</a:t>
            </a:r>
            <a:r>
              <a:rPr lang="en-US" dirty="0" err="1"/>
              <a:t>Gotta</a:t>
            </a:r>
            <a:r>
              <a:rPr lang="en-US" dirty="0"/>
              <a:t>-Have’ </a:t>
            </a:r>
            <a:r>
              <a:rPr lang="en-US" dirty="0" smtClean="0"/>
              <a:t>ideas for your explanatory model</a:t>
            </a:r>
          </a:p>
          <a:p>
            <a:r>
              <a:rPr lang="en-US" dirty="0" smtClean="0"/>
              <a:t>…</a:t>
            </a:r>
            <a:endParaRPr lang="en-US" dirty="0"/>
          </a:p>
        </p:txBody>
      </p:sp>
      <p:sp>
        <p:nvSpPr>
          <p:cNvPr id="6" name="TextBox 5"/>
          <p:cNvSpPr txBox="1"/>
          <p:nvPr/>
        </p:nvSpPr>
        <p:spPr>
          <a:xfrm>
            <a:off x="1367896" y="609166"/>
            <a:ext cx="4332516" cy="830997"/>
          </a:xfrm>
          <a:prstGeom prst="rect">
            <a:avLst/>
          </a:prstGeom>
          <a:noFill/>
        </p:spPr>
        <p:txBody>
          <a:bodyPr wrap="square" rtlCol="0">
            <a:spAutoFit/>
          </a:bodyPr>
          <a:lstStyle/>
          <a:p>
            <a:r>
              <a:rPr lang="en-US" sz="2400" i="1" dirty="0"/>
              <a:t>How might increasing levels of CO</a:t>
            </a:r>
            <a:r>
              <a:rPr lang="en-US" sz="2400" i="1" baseline="-25000" dirty="0"/>
              <a:t>2</a:t>
            </a:r>
            <a:r>
              <a:rPr lang="en-US" sz="2400" i="1" dirty="0"/>
              <a:t> affect Oysters in Maryland? </a:t>
            </a:r>
            <a:endParaRPr lang="en-US" sz="2400" dirty="0"/>
          </a:p>
        </p:txBody>
      </p:sp>
      <p:sp>
        <p:nvSpPr>
          <p:cNvPr id="7" name="Oval Callout 6"/>
          <p:cNvSpPr/>
          <p:nvPr/>
        </p:nvSpPr>
        <p:spPr>
          <a:xfrm>
            <a:off x="810180" y="136243"/>
            <a:ext cx="4865914" cy="1618796"/>
          </a:xfrm>
          <a:prstGeom prst="wedgeEllipseCallout">
            <a:avLst>
              <a:gd name="adj1" fmla="val -56978"/>
              <a:gd name="adj2" fmla="val 8367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096001" y="5517508"/>
            <a:ext cx="5808263" cy="461665"/>
          </a:xfrm>
          <a:prstGeom prst="rect">
            <a:avLst/>
          </a:prstGeom>
          <a:solidFill>
            <a:srgbClr val="FFC000"/>
          </a:solidFill>
          <a:ln>
            <a:solidFill>
              <a:schemeClr val="tx1"/>
            </a:solidFill>
          </a:ln>
        </p:spPr>
        <p:txBody>
          <a:bodyPr wrap="square" rtlCol="0">
            <a:spAutoFit/>
          </a:bodyPr>
          <a:lstStyle/>
          <a:p>
            <a:r>
              <a:rPr lang="en-US" sz="2400" dirty="0" smtClean="0"/>
              <a:t>Begin constructing your explanatory model.  </a:t>
            </a:r>
            <a:endParaRPr lang="en-US" sz="2400" dirty="0"/>
          </a:p>
        </p:txBody>
      </p:sp>
      <p:pic>
        <p:nvPicPr>
          <p:cNvPr id="2" name="Picture 1"/>
          <p:cNvPicPr>
            <a:picLocks noChangeAspect="1"/>
          </p:cNvPicPr>
          <p:nvPr/>
        </p:nvPicPr>
        <p:blipFill rotWithShape="1">
          <a:blip r:embed="rId3"/>
          <a:srcRect b="12548"/>
          <a:stretch/>
        </p:blipFill>
        <p:spPr>
          <a:xfrm>
            <a:off x="337215" y="2981473"/>
            <a:ext cx="5164951" cy="3483578"/>
          </a:xfrm>
          <a:prstGeom prst="rect">
            <a:avLst/>
          </a:prstGeom>
          <a:ln>
            <a:solidFill>
              <a:schemeClr val="tx1"/>
            </a:solidFill>
          </a:ln>
        </p:spPr>
      </p:pic>
      <p:pic>
        <p:nvPicPr>
          <p:cNvPr id="18" name="Picture 17"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392999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pexels.com/photos/7321/sea-water-ocean-horiz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4" t="18551" r="2778"/>
          <a:stretch/>
        </p:blipFill>
        <p:spPr bwMode="auto">
          <a:xfrm>
            <a:off x="-522630" y="-66502"/>
            <a:ext cx="12699814" cy="70601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539152" y="6320826"/>
            <a:ext cx="541387" cy="331788"/>
          </a:xfrm>
          <a:prstGeom prst="rect">
            <a:avLst/>
          </a:prstGeom>
          <a:noFill/>
          <a:ln w="9525">
            <a:noFill/>
            <a:miter lim="800000"/>
            <a:headEnd/>
            <a:tailEnd/>
          </a:ln>
        </p:spPr>
      </p:pic>
      <p:sp>
        <p:nvSpPr>
          <p:cNvPr id="2" name="TextBox 1"/>
          <p:cNvSpPr txBox="1"/>
          <p:nvPr/>
        </p:nvSpPr>
        <p:spPr>
          <a:xfrm>
            <a:off x="-110789" y="4241062"/>
            <a:ext cx="7045499"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pH is a characteristic of water</a:t>
            </a:r>
          </a:p>
          <a:p>
            <a:pPr marL="285750" indent="-285750">
              <a:buFont typeface="Arial" panose="020B0604020202020204" pitchFamily="34" charset="0"/>
              <a:buChar char="•"/>
            </a:pPr>
            <a:r>
              <a:rPr lang="en-US" sz="3200" dirty="0">
                <a:solidFill>
                  <a:schemeClr val="bg1"/>
                </a:solidFill>
              </a:rPr>
              <a:t>Levels of pH can affect which organisms can survive in an environment</a:t>
            </a:r>
          </a:p>
        </p:txBody>
      </p:sp>
      <p:sp>
        <p:nvSpPr>
          <p:cNvPr id="8" name="TextBox 7"/>
          <p:cNvSpPr txBox="1"/>
          <p:nvPr/>
        </p:nvSpPr>
        <p:spPr>
          <a:xfrm>
            <a:off x="250492" y="220054"/>
            <a:ext cx="5837585" cy="1754326"/>
          </a:xfrm>
          <a:prstGeom prst="rect">
            <a:avLst/>
          </a:prstGeom>
          <a:noFill/>
        </p:spPr>
        <p:txBody>
          <a:bodyPr wrap="square" rtlCol="0">
            <a:spAutoFit/>
          </a:bodyPr>
          <a:lstStyle/>
          <a:p>
            <a:r>
              <a:rPr lang="en-US" sz="3600" dirty="0">
                <a:solidFill>
                  <a:schemeClr val="bg1"/>
                </a:solidFill>
              </a:rPr>
              <a:t>What effect does increasing </a:t>
            </a:r>
            <a:r>
              <a:rPr lang="en-US" sz="3600" dirty="0" smtClean="0">
                <a:solidFill>
                  <a:schemeClr val="bg1"/>
                </a:solidFill>
              </a:rPr>
              <a:t>the amount of </a:t>
            </a:r>
            <a:r>
              <a:rPr lang="en-US" sz="3600" dirty="0">
                <a:solidFill>
                  <a:schemeClr val="bg1"/>
                </a:solidFill>
              </a:rPr>
              <a:t>CO</a:t>
            </a:r>
            <a:r>
              <a:rPr lang="en-US" sz="3600" baseline="-25000" dirty="0">
                <a:solidFill>
                  <a:schemeClr val="bg1"/>
                </a:solidFill>
              </a:rPr>
              <a:t>2</a:t>
            </a:r>
            <a:r>
              <a:rPr lang="en-US" sz="3600" dirty="0">
                <a:solidFill>
                  <a:schemeClr val="bg1"/>
                </a:solidFill>
              </a:rPr>
              <a:t> </a:t>
            </a:r>
            <a:r>
              <a:rPr lang="en-US" sz="3600" dirty="0" smtClean="0">
                <a:solidFill>
                  <a:schemeClr val="bg1"/>
                </a:solidFill>
              </a:rPr>
              <a:t>in ocean have </a:t>
            </a:r>
            <a:r>
              <a:rPr lang="en-US" sz="3600" dirty="0">
                <a:solidFill>
                  <a:schemeClr val="bg1"/>
                </a:solidFill>
              </a:rPr>
              <a:t>on ocean pH?</a:t>
            </a:r>
          </a:p>
        </p:txBody>
      </p:sp>
      <p:pic>
        <p:nvPicPr>
          <p:cNvPr id="199" name="Picture 198"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a:off x="5217218" y="6118499"/>
            <a:ext cx="1364023" cy="731198"/>
          </a:xfrm>
          <a:prstGeom prst="rect">
            <a:avLst/>
          </a:prstGeom>
          <a:noFill/>
          <a:ln>
            <a:noFill/>
          </a:ln>
        </p:spPr>
      </p:pic>
      <p:pic>
        <p:nvPicPr>
          <p:cNvPr id="201" name="Picture 200"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a:off x="1548936" y="6097626"/>
            <a:ext cx="1364023" cy="731198"/>
          </a:xfrm>
          <a:prstGeom prst="rect">
            <a:avLst/>
          </a:prstGeom>
          <a:noFill/>
          <a:ln>
            <a:noFill/>
          </a:ln>
        </p:spPr>
      </p:pic>
      <p:pic>
        <p:nvPicPr>
          <p:cNvPr id="202" name="Picture 201"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19016421">
            <a:off x="6590662" y="5695763"/>
            <a:ext cx="1364023" cy="731198"/>
          </a:xfrm>
          <a:prstGeom prst="rect">
            <a:avLst/>
          </a:prstGeom>
          <a:noFill/>
          <a:ln>
            <a:noFill/>
          </a:ln>
        </p:spPr>
      </p:pic>
      <p:pic>
        <p:nvPicPr>
          <p:cNvPr id="203" name="Picture 202"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1824233">
            <a:off x="3383077" y="5815672"/>
            <a:ext cx="1364023" cy="731198"/>
          </a:xfrm>
          <a:prstGeom prst="rect">
            <a:avLst/>
          </a:prstGeom>
          <a:noFill/>
          <a:ln>
            <a:noFill/>
          </a:ln>
        </p:spPr>
      </p:pic>
      <p:pic>
        <p:nvPicPr>
          <p:cNvPr id="204" name="Picture 203"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3087128">
            <a:off x="54998" y="5988280"/>
            <a:ext cx="1364023" cy="731198"/>
          </a:xfrm>
          <a:prstGeom prst="rect">
            <a:avLst/>
          </a:prstGeom>
          <a:noFill/>
          <a:ln>
            <a:noFill/>
          </a:ln>
        </p:spPr>
      </p:pic>
      <p:pic>
        <p:nvPicPr>
          <p:cNvPr id="205" name="Picture 204"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a:off x="8440792" y="6103386"/>
            <a:ext cx="1364023" cy="731198"/>
          </a:xfrm>
          <a:prstGeom prst="rect">
            <a:avLst/>
          </a:prstGeom>
          <a:noFill/>
          <a:ln>
            <a:noFill/>
          </a:ln>
        </p:spPr>
      </p:pic>
      <p:pic>
        <p:nvPicPr>
          <p:cNvPr id="206" name="Picture 205"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2409179">
            <a:off x="10294357" y="6030285"/>
            <a:ext cx="1364023" cy="731198"/>
          </a:xfrm>
          <a:prstGeom prst="rect">
            <a:avLst/>
          </a:prstGeom>
          <a:noFill/>
          <a:ln>
            <a:noFill/>
          </a:ln>
        </p:spPr>
      </p:pic>
      <p:pic>
        <p:nvPicPr>
          <p:cNvPr id="20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2119585">
            <a:off x="6255166" y="48736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3132641">
            <a:off x="9841938" y="286609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306050">
            <a:off x="5147925" y="2036334"/>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331185" y="251067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7089977">
            <a:off x="9203481" y="722283"/>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21089354">
            <a:off x="9947207" y="1583214"/>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7875030">
            <a:off x="1807874" y="271980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8459437" y="343049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7689913">
            <a:off x="7884383" y="47835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107872">
            <a:off x="10805592" y="432565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406466">
            <a:off x="5807430" y="297021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5067800">
            <a:off x="3531174" y="300183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6916746" y="159977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6698667" y="3430497"/>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8780509" y="453931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20910955">
            <a:off x="7856045" y="235194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391043">
            <a:off x="3793103" y="1804044"/>
            <a:ext cx="957281" cy="50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83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0"/>
            <a:ext cx="11556124" cy="1371599"/>
          </a:xfrm>
        </p:spPr>
        <p:txBody>
          <a:bodyPr/>
          <a:lstStyle/>
          <a:p>
            <a:pPr lvl="1"/>
            <a:r>
              <a:rPr lang="en-US" sz="3200" dirty="0" smtClean="0"/>
              <a:t>What effect does increasing atmospheric  CO</a:t>
            </a:r>
            <a:r>
              <a:rPr lang="en-US" sz="3200" baseline="-25000" dirty="0" smtClean="0"/>
              <a:t>2</a:t>
            </a:r>
            <a:r>
              <a:rPr lang="en-US" sz="3200" dirty="0" smtClean="0"/>
              <a:t> have on ocean pH?  </a:t>
            </a:r>
          </a:p>
        </p:txBody>
      </p:sp>
      <p:sp>
        <p:nvSpPr>
          <p:cNvPr id="3" name="TextBox 2"/>
          <p:cNvSpPr txBox="1"/>
          <p:nvPr/>
        </p:nvSpPr>
        <p:spPr>
          <a:xfrm>
            <a:off x="1043047" y="1969583"/>
            <a:ext cx="2445413" cy="646331"/>
          </a:xfrm>
          <a:prstGeom prst="rect">
            <a:avLst/>
          </a:prstGeom>
          <a:noFill/>
        </p:spPr>
        <p:txBody>
          <a:bodyPr wrap="none" rtlCol="0">
            <a:spAutoFit/>
          </a:bodyPr>
          <a:lstStyle/>
          <a:p>
            <a:r>
              <a:rPr lang="en-US" sz="3600" dirty="0" smtClean="0"/>
              <a:t>What is pH?</a:t>
            </a:r>
            <a:endParaRPr lang="en-US" sz="3600" dirty="0"/>
          </a:p>
        </p:txBody>
      </p:sp>
      <p:sp>
        <p:nvSpPr>
          <p:cNvPr id="4" name="Oval Callout 3"/>
          <p:cNvSpPr/>
          <p:nvPr/>
        </p:nvSpPr>
        <p:spPr>
          <a:xfrm rot="155356">
            <a:off x="570961" y="1129790"/>
            <a:ext cx="3389586" cy="2260810"/>
          </a:xfrm>
          <a:prstGeom prst="wedgeEllipseCallout">
            <a:avLst>
              <a:gd name="adj1" fmla="val -60430"/>
              <a:gd name="adj2" fmla="val 4633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127855" y="891425"/>
            <a:ext cx="4633220" cy="3409516"/>
            <a:chOff x="7127855" y="891425"/>
            <a:chExt cx="4633220" cy="3409516"/>
          </a:xfrm>
        </p:grpSpPr>
        <p:sp>
          <p:nvSpPr>
            <p:cNvPr id="7" name="TextBox 6"/>
            <p:cNvSpPr txBox="1"/>
            <p:nvPr/>
          </p:nvSpPr>
          <p:spPr>
            <a:xfrm>
              <a:off x="7127855" y="891425"/>
              <a:ext cx="463322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pH is a measure of how acidic or basic something is</a:t>
              </a:r>
              <a:endParaRPr lang="en-US" sz="2400" dirty="0"/>
            </a:p>
          </p:txBody>
        </p:sp>
        <p:sp>
          <p:nvSpPr>
            <p:cNvPr id="11" name="TextBox 10"/>
            <p:cNvSpPr txBox="1"/>
            <p:nvPr/>
          </p:nvSpPr>
          <p:spPr>
            <a:xfrm>
              <a:off x="7127855" y="1811353"/>
              <a:ext cx="463322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pH can be a measure of water quality.  Many organisms can only survive in water with a specific pH level.  </a:t>
              </a:r>
              <a:endParaRPr lang="en-US" sz="2400" dirty="0"/>
            </a:p>
          </p:txBody>
        </p:sp>
        <p:sp>
          <p:nvSpPr>
            <p:cNvPr id="12" name="TextBox 11"/>
            <p:cNvSpPr txBox="1"/>
            <p:nvPr/>
          </p:nvSpPr>
          <p:spPr>
            <a:xfrm>
              <a:off x="7127855" y="3469944"/>
              <a:ext cx="463322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pH is measured on a scale from 0-14.  </a:t>
              </a:r>
              <a:endParaRPr lang="en-US" sz="2400" dirty="0"/>
            </a:p>
          </p:txBody>
        </p:sp>
      </p:grpSp>
      <p:sp>
        <p:nvSpPr>
          <p:cNvPr id="9" name="TextBox 8"/>
          <p:cNvSpPr txBox="1"/>
          <p:nvPr/>
        </p:nvSpPr>
        <p:spPr>
          <a:xfrm>
            <a:off x="3954705" y="6438044"/>
            <a:ext cx="911350" cy="369332"/>
          </a:xfrm>
          <a:prstGeom prst="rect">
            <a:avLst/>
          </a:prstGeom>
          <a:noFill/>
        </p:spPr>
        <p:txBody>
          <a:bodyPr wrap="square" rtlCol="0">
            <a:spAutoFit/>
          </a:bodyPr>
          <a:lstStyle/>
          <a:p>
            <a:r>
              <a:rPr lang="en-US" dirty="0" smtClean="0"/>
              <a:t>Acidic</a:t>
            </a:r>
            <a:endParaRPr lang="en-US" dirty="0"/>
          </a:p>
        </p:txBody>
      </p:sp>
      <p:sp>
        <p:nvSpPr>
          <p:cNvPr id="15" name="TextBox 14"/>
          <p:cNvSpPr txBox="1"/>
          <p:nvPr/>
        </p:nvSpPr>
        <p:spPr>
          <a:xfrm>
            <a:off x="3954705" y="1002267"/>
            <a:ext cx="911350" cy="369332"/>
          </a:xfrm>
          <a:prstGeom prst="rect">
            <a:avLst/>
          </a:prstGeom>
          <a:noFill/>
        </p:spPr>
        <p:txBody>
          <a:bodyPr wrap="square" rtlCol="0">
            <a:spAutoFit/>
          </a:bodyPr>
          <a:lstStyle/>
          <a:p>
            <a:r>
              <a:rPr lang="en-US" dirty="0" smtClean="0"/>
              <a:t>Basic</a:t>
            </a:r>
            <a:endParaRPr lang="en-US" dirty="0"/>
          </a:p>
        </p:txBody>
      </p:sp>
      <p:cxnSp>
        <p:nvCxnSpPr>
          <p:cNvPr id="16" name="Straight Arrow Connector 15"/>
          <p:cNvCxnSpPr/>
          <p:nvPr/>
        </p:nvCxnSpPr>
        <p:spPr>
          <a:xfrm>
            <a:off x="4410380" y="1371599"/>
            <a:ext cx="0" cy="5066445"/>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228531" y="4401066"/>
            <a:ext cx="4485547" cy="2339681"/>
            <a:chOff x="7228531" y="4401066"/>
            <a:chExt cx="4485547" cy="2339681"/>
          </a:xfrm>
        </p:grpSpPr>
        <p:sp>
          <p:nvSpPr>
            <p:cNvPr id="17" name="Oval Callout 16"/>
            <p:cNvSpPr/>
            <p:nvPr/>
          </p:nvSpPr>
          <p:spPr>
            <a:xfrm rot="155356">
              <a:off x="7228531" y="4401066"/>
              <a:ext cx="4485547" cy="2339681"/>
            </a:xfrm>
            <a:prstGeom prst="wedgeEllipseCallout">
              <a:avLst>
                <a:gd name="adj1" fmla="val 54413"/>
                <a:gd name="adj2" fmla="val -6682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76575" y="4878374"/>
              <a:ext cx="3830376" cy="1384995"/>
            </a:xfrm>
            <a:prstGeom prst="rect">
              <a:avLst/>
            </a:prstGeom>
          </p:spPr>
          <p:txBody>
            <a:bodyPr wrap="square">
              <a:spAutoFit/>
            </a:bodyPr>
            <a:lstStyle/>
            <a:p>
              <a:r>
                <a:rPr lang="en-US" sz="2800" dirty="0"/>
                <a:t>Can you give examples of substances with different pH </a:t>
              </a:r>
              <a:r>
                <a:rPr lang="en-US" sz="2800" dirty="0" smtClean="0"/>
                <a:t>values?</a:t>
              </a:r>
              <a:endParaRPr lang="en-US" sz="2800" dirty="0"/>
            </a:p>
          </p:txBody>
        </p:sp>
      </p:grpSp>
      <p:grpSp>
        <p:nvGrpSpPr>
          <p:cNvPr id="18" name="Group 17"/>
          <p:cNvGrpSpPr/>
          <p:nvPr/>
        </p:nvGrpSpPr>
        <p:grpSpPr>
          <a:xfrm>
            <a:off x="4916172" y="1002267"/>
            <a:ext cx="1193537" cy="5926655"/>
            <a:chOff x="2493819" y="543020"/>
            <a:chExt cx="1193537" cy="5926655"/>
          </a:xfrm>
        </p:grpSpPr>
        <p:sp>
          <p:nvSpPr>
            <p:cNvPr id="19" name="Rounded Rectangle 18"/>
            <p:cNvSpPr/>
            <p:nvPr/>
          </p:nvSpPr>
          <p:spPr>
            <a:xfrm rot="10800000">
              <a:off x="2493819" y="598517"/>
              <a:ext cx="598516" cy="5777345"/>
            </a:xfrm>
            <a:prstGeom prst="roundRect">
              <a:avLst/>
            </a:prstGeom>
            <a:gradFill>
              <a:gsLst>
                <a:gs pos="36000">
                  <a:srgbClr val="FFFF00"/>
                </a:gs>
                <a:gs pos="19000">
                  <a:schemeClr val="accent2"/>
                </a:gs>
                <a:gs pos="0">
                  <a:srgbClr val="760000"/>
                </a:gs>
                <a:gs pos="62000">
                  <a:srgbClr val="92D050"/>
                </a:gs>
                <a:gs pos="83000">
                  <a:srgbClr val="00B0F0"/>
                </a:gs>
                <a:gs pos="100000">
                  <a:schemeClr val="accent5">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327161" y="6100343"/>
              <a:ext cx="301686" cy="369332"/>
            </a:xfrm>
            <a:prstGeom prst="rect">
              <a:avLst/>
            </a:prstGeom>
            <a:noFill/>
          </p:spPr>
          <p:txBody>
            <a:bodyPr wrap="none" rtlCol="0">
              <a:spAutoFit/>
            </a:bodyPr>
            <a:lstStyle/>
            <a:p>
              <a:pPr algn="ctr"/>
              <a:r>
                <a:rPr lang="en-US" dirty="0" smtClean="0"/>
                <a:t>0</a:t>
              </a:r>
              <a:endParaRPr lang="en-US" dirty="0"/>
            </a:p>
          </p:txBody>
        </p:sp>
        <p:sp>
          <p:nvSpPr>
            <p:cNvPr id="21" name="TextBox 20"/>
            <p:cNvSpPr txBox="1"/>
            <p:nvPr/>
          </p:nvSpPr>
          <p:spPr>
            <a:xfrm>
              <a:off x="3327161" y="5703388"/>
              <a:ext cx="301686" cy="369332"/>
            </a:xfrm>
            <a:prstGeom prst="rect">
              <a:avLst/>
            </a:prstGeom>
            <a:noFill/>
          </p:spPr>
          <p:txBody>
            <a:bodyPr wrap="none" rtlCol="0">
              <a:spAutoFit/>
            </a:bodyPr>
            <a:lstStyle/>
            <a:p>
              <a:pPr algn="ctr"/>
              <a:r>
                <a:rPr lang="en-US" dirty="0" smtClean="0"/>
                <a:t>1</a:t>
              </a:r>
              <a:endParaRPr lang="en-US" dirty="0"/>
            </a:p>
          </p:txBody>
        </p:sp>
        <p:sp>
          <p:nvSpPr>
            <p:cNvPr id="22" name="TextBox 21"/>
            <p:cNvSpPr txBox="1"/>
            <p:nvPr/>
          </p:nvSpPr>
          <p:spPr>
            <a:xfrm>
              <a:off x="3327161" y="5306437"/>
              <a:ext cx="301686" cy="369332"/>
            </a:xfrm>
            <a:prstGeom prst="rect">
              <a:avLst/>
            </a:prstGeom>
            <a:noFill/>
          </p:spPr>
          <p:txBody>
            <a:bodyPr wrap="none" rtlCol="0">
              <a:spAutoFit/>
            </a:bodyPr>
            <a:lstStyle/>
            <a:p>
              <a:pPr algn="ctr"/>
              <a:r>
                <a:rPr lang="en-US" dirty="0" smtClean="0"/>
                <a:t>2</a:t>
              </a:r>
              <a:endParaRPr lang="en-US" dirty="0"/>
            </a:p>
          </p:txBody>
        </p:sp>
        <p:sp>
          <p:nvSpPr>
            <p:cNvPr id="23" name="TextBox 22"/>
            <p:cNvSpPr txBox="1"/>
            <p:nvPr/>
          </p:nvSpPr>
          <p:spPr>
            <a:xfrm>
              <a:off x="3327161" y="4909486"/>
              <a:ext cx="301686" cy="369332"/>
            </a:xfrm>
            <a:prstGeom prst="rect">
              <a:avLst/>
            </a:prstGeom>
            <a:noFill/>
          </p:spPr>
          <p:txBody>
            <a:bodyPr wrap="none" rtlCol="0">
              <a:spAutoFit/>
            </a:bodyPr>
            <a:lstStyle/>
            <a:p>
              <a:pPr algn="ctr"/>
              <a:r>
                <a:rPr lang="en-US" dirty="0" smtClean="0"/>
                <a:t>3</a:t>
              </a:r>
              <a:endParaRPr lang="en-US" dirty="0"/>
            </a:p>
          </p:txBody>
        </p:sp>
        <p:sp>
          <p:nvSpPr>
            <p:cNvPr id="24" name="TextBox 23"/>
            <p:cNvSpPr txBox="1"/>
            <p:nvPr/>
          </p:nvSpPr>
          <p:spPr>
            <a:xfrm>
              <a:off x="3327161" y="4512535"/>
              <a:ext cx="301686" cy="369332"/>
            </a:xfrm>
            <a:prstGeom prst="rect">
              <a:avLst/>
            </a:prstGeom>
            <a:noFill/>
          </p:spPr>
          <p:txBody>
            <a:bodyPr wrap="none" rtlCol="0">
              <a:spAutoFit/>
            </a:bodyPr>
            <a:lstStyle/>
            <a:p>
              <a:pPr algn="ctr"/>
              <a:r>
                <a:rPr lang="en-US" dirty="0" smtClean="0"/>
                <a:t>4</a:t>
              </a:r>
              <a:endParaRPr lang="en-US" dirty="0"/>
            </a:p>
          </p:txBody>
        </p:sp>
        <p:sp>
          <p:nvSpPr>
            <p:cNvPr id="25" name="TextBox 24"/>
            <p:cNvSpPr txBox="1"/>
            <p:nvPr/>
          </p:nvSpPr>
          <p:spPr>
            <a:xfrm>
              <a:off x="3327161" y="4115584"/>
              <a:ext cx="301686" cy="369332"/>
            </a:xfrm>
            <a:prstGeom prst="rect">
              <a:avLst/>
            </a:prstGeom>
            <a:noFill/>
          </p:spPr>
          <p:txBody>
            <a:bodyPr wrap="none" rtlCol="0">
              <a:spAutoFit/>
            </a:bodyPr>
            <a:lstStyle/>
            <a:p>
              <a:pPr algn="ctr"/>
              <a:r>
                <a:rPr lang="en-US" dirty="0" smtClean="0"/>
                <a:t>5</a:t>
              </a:r>
              <a:endParaRPr lang="en-US" dirty="0"/>
            </a:p>
          </p:txBody>
        </p:sp>
        <p:sp>
          <p:nvSpPr>
            <p:cNvPr id="26" name="TextBox 25"/>
            <p:cNvSpPr txBox="1"/>
            <p:nvPr/>
          </p:nvSpPr>
          <p:spPr>
            <a:xfrm>
              <a:off x="3327161" y="2527780"/>
              <a:ext cx="301686" cy="369332"/>
            </a:xfrm>
            <a:prstGeom prst="rect">
              <a:avLst/>
            </a:prstGeom>
            <a:noFill/>
          </p:spPr>
          <p:txBody>
            <a:bodyPr wrap="none" rtlCol="0">
              <a:spAutoFit/>
            </a:bodyPr>
            <a:lstStyle/>
            <a:p>
              <a:pPr algn="ctr"/>
              <a:r>
                <a:rPr lang="en-US" dirty="0" smtClean="0"/>
                <a:t>9</a:t>
              </a:r>
              <a:endParaRPr lang="en-US" dirty="0"/>
            </a:p>
          </p:txBody>
        </p:sp>
        <p:sp>
          <p:nvSpPr>
            <p:cNvPr id="27" name="TextBox 26"/>
            <p:cNvSpPr txBox="1"/>
            <p:nvPr/>
          </p:nvSpPr>
          <p:spPr>
            <a:xfrm>
              <a:off x="3268652" y="2130828"/>
              <a:ext cx="418704" cy="369332"/>
            </a:xfrm>
            <a:prstGeom prst="rect">
              <a:avLst/>
            </a:prstGeom>
            <a:noFill/>
          </p:spPr>
          <p:txBody>
            <a:bodyPr wrap="none" rtlCol="0">
              <a:spAutoFit/>
            </a:bodyPr>
            <a:lstStyle/>
            <a:p>
              <a:r>
                <a:rPr lang="en-US" dirty="0" smtClean="0"/>
                <a:t>10</a:t>
              </a:r>
              <a:endParaRPr lang="en-US" dirty="0"/>
            </a:p>
          </p:txBody>
        </p:sp>
        <p:sp>
          <p:nvSpPr>
            <p:cNvPr id="28" name="TextBox 27"/>
            <p:cNvSpPr txBox="1"/>
            <p:nvPr/>
          </p:nvSpPr>
          <p:spPr>
            <a:xfrm>
              <a:off x="3268652" y="1733876"/>
              <a:ext cx="418704" cy="369332"/>
            </a:xfrm>
            <a:prstGeom prst="rect">
              <a:avLst/>
            </a:prstGeom>
            <a:noFill/>
          </p:spPr>
          <p:txBody>
            <a:bodyPr wrap="none" rtlCol="0">
              <a:spAutoFit/>
            </a:bodyPr>
            <a:lstStyle/>
            <a:p>
              <a:r>
                <a:rPr lang="en-US" dirty="0" smtClean="0"/>
                <a:t>11</a:t>
              </a:r>
              <a:endParaRPr lang="en-US" dirty="0"/>
            </a:p>
          </p:txBody>
        </p:sp>
        <p:sp>
          <p:nvSpPr>
            <p:cNvPr id="29" name="TextBox 28"/>
            <p:cNvSpPr txBox="1"/>
            <p:nvPr/>
          </p:nvSpPr>
          <p:spPr>
            <a:xfrm>
              <a:off x="3268652" y="1336924"/>
              <a:ext cx="418704" cy="369332"/>
            </a:xfrm>
            <a:prstGeom prst="rect">
              <a:avLst/>
            </a:prstGeom>
            <a:noFill/>
          </p:spPr>
          <p:txBody>
            <a:bodyPr wrap="none" rtlCol="0">
              <a:spAutoFit/>
            </a:bodyPr>
            <a:lstStyle/>
            <a:p>
              <a:r>
                <a:rPr lang="en-US" dirty="0" smtClean="0"/>
                <a:t>12</a:t>
              </a:r>
              <a:endParaRPr lang="en-US" dirty="0"/>
            </a:p>
          </p:txBody>
        </p:sp>
        <p:sp>
          <p:nvSpPr>
            <p:cNvPr id="30" name="TextBox 29"/>
            <p:cNvSpPr txBox="1"/>
            <p:nvPr/>
          </p:nvSpPr>
          <p:spPr>
            <a:xfrm>
              <a:off x="3284559" y="3718633"/>
              <a:ext cx="386891" cy="369332"/>
            </a:xfrm>
            <a:prstGeom prst="rect">
              <a:avLst/>
            </a:prstGeom>
            <a:noFill/>
          </p:spPr>
          <p:txBody>
            <a:bodyPr wrap="square" rtlCol="0">
              <a:spAutoFit/>
            </a:bodyPr>
            <a:lstStyle/>
            <a:p>
              <a:pPr algn="ctr"/>
              <a:r>
                <a:rPr lang="en-US" dirty="0" smtClean="0"/>
                <a:t>6</a:t>
              </a:r>
              <a:endParaRPr lang="en-US" dirty="0"/>
            </a:p>
          </p:txBody>
        </p:sp>
        <p:sp>
          <p:nvSpPr>
            <p:cNvPr id="31" name="TextBox 30"/>
            <p:cNvSpPr txBox="1"/>
            <p:nvPr/>
          </p:nvSpPr>
          <p:spPr>
            <a:xfrm>
              <a:off x="3327161" y="3321682"/>
              <a:ext cx="301686" cy="369332"/>
            </a:xfrm>
            <a:prstGeom prst="rect">
              <a:avLst/>
            </a:prstGeom>
            <a:noFill/>
          </p:spPr>
          <p:txBody>
            <a:bodyPr wrap="none" rtlCol="0">
              <a:spAutoFit/>
            </a:bodyPr>
            <a:lstStyle/>
            <a:p>
              <a:pPr algn="ctr"/>
              <a:r>
                <a:rPr lang="en-US" dirty="0" smtClean="0"/>
                <a:t>7</a:t>
              </a:r>
              <a:endParaRPr lang="en-US" dirty="0"/>
            </a:p>
          </p:txBody>
        </p:sp>
        <p:sp>
          <p:nvSpPr>
            <p:cNvPr id="32" name="TextBox 31"/>
            <p:cNvSpPr txBox="1"/>
            <p:nvPr/>
          </p:nvSpPr>
          <p:spPr>
            <a:xfrm>
              <a:off x="3327161" y="2924731"/>
              <a:ext cx="301686" cy="369332"/>
            </a:xfrm>
            <a:prstGeom prst="rect">
              <a:avLst/>
            </a:prstGeom>
            <a:noFill/>
          </p:spPr>
          <p:txBody>
            <a:bodyPr wrap="none" rtlCol="0">
              <a:spAutoFit/>
            </a:bodyPr>
            <a:lstStyle/>
            <a:p>
              <a:pPr algn="ctr"/>
              <a:r>
                <a:rPr lang="en-US" dirty="0" smtClean="0"/>
                <a:t>8</a:t>
              </a:r>
              <a:endParaRPr lang="en-US" dirty="0"/>
            </a:p>
          </p:txBody>
        </p:sp>
        <p:sp>
          <p:nvSpPr>
            <p:cNvPr id="33" name="TextBox 32"/>
            <p:cNvSpPr txBox="1"/>
            <p:nvPr/>
          </p:nvSpPr>
          <p:spPr>
            <a:xfrm>
              <a:off x="3268652" y="939972"/>
              <a:ext cx="418704" cy="369332"/>
            </a:xfrm>
            <a:prstGeom prst="rect">
              <a:avLst/>
            </a:prstGeom>
            <a:noFill/>
          </p:spPr>
          <p:txBody>
            <a:bodyPr wrap="none" rtlCol="0">
              <a:spAutoFit/>
            </a:bodyPr>
            <a:lstStyle/>
            <a:p>
              <a:r>
                <a:rPr lang="en-US" dirty="0" smtClean="0"/>
                <a:t>13</a:t>
              </a:r>
              <a:endParaRPr lang="en-US" dirty="0"/>
            </a:p>
          </p:txBody>
        </p:sp>
        <p:sp>
          <p:nvSpPr>
            <p:cNvPr id="34" name="TextBox 33"/>
            <p:cNvSpPr txBox="1"/>
            <p:nvPr/>
          </p:nvSpPr>
          <p:spPr>
            <a:xfrm>
              <a:off x="3268652" y="543020"/>
              <a:ext cx="418704" cy="369332"/>
            </a:xfrm>
            <a:prstGeom prst="rect">
              <a:avLst/>
            </a:prstGeom>
            <a:noFill/>
          </p:spPr>
          <p:txBody>
            <a:bodyPr wrap="none" rtlCol="0">
              <a:spAutoFit/>
            </a:bodyPr>
            <a:lstStyle/>
            <a:p>
              <a:r>
                <a:rPr lang="en-US" dirty="0" smtClean="0"/>
                <a:t>14</a:t>
              </a:r>
            </a:p>
          </p:txBody>
        </p:sp>
      </p:grpSp>
      <p:pic>
        <p:nvPicPr>
          <p:cNvPr id="35" name="Picture 34"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10753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0"/>
            <a:ext cx="11556124" cy="1371599"/>
          </a:xfrm>
        </p:spPr>
        <p:txBody>
          <a:bodyPr/>
          <a:lstStyle/>
          <a:p>
            <a:pPr lvl="1"/>
            <a:r>
              <a:rPr lang="en-US" sz="3200" dirty="0" smtClean="0"/>
              <a:t>What effect does increasing atmospheric  CO</a:t>
            </a:r>
            <a:r>
              <a:rPr lang="en-US" sz="3200" baseline="-25000" dirty="0" smtClean="0"/>
              <a:t>2</a:t>
            </a:r>
            <a:r>
              <a:rPr lang="en-US" sz="3200" dirty="0" smtClean="0"/>
              <a:t> have on ocean pH?  </a:t>
            </a:r>
          </a:p>
        </p:txBody>
      </p:sp>
      <p:grpSp>
        <p:nvGrpSpPr>
          <p:cNvPr id="44" name="Group 43"/>
          <p:cNvGrpSpPr/>
          <p:nvPr/>
        </p:nvGrpSpPr>
        <p:grpSpPr>
          <a:xfrm>
            <a:off x="3954705" y="1002267"/>
            <a:ext cx="2155004" cy="5926655"/>
            <a:chOff x="3954705" y="1002267"/>
            <a:chExt cx="2155004" cy="5926655"/>
          </a:xfrm>
        </p:grpSpPr>
        <p:sp>
          <p:nvSpPr>
            <p:cNvPr id="9" name="TextBox 8"/>
            <p:cNvSpPr txBox="1"/>
            <p:nvPr/>
          </p:nvSpPr>
          <p:spPr>
            <a:xfrm>
              <a:off x="3954705" y="6438044"/>
              <a:ext cx="911350" cy="369332"/>
            </a:xfrm>
            <a:prstGeom prst="rect">
              <a:avLst/>
            </a:prstGeom>
            <a:noFill/>
          </p:spPr>
          <p:txBody>
            <a:bodyPr wrap="square" rtlCol="0">
              <a:spAutoFit/>
            </a:bodyPr>
            <a:lstStyle/>
            <a:p>
              <a:r>
                <a:rPr lang="en-US" dirty="0" smtClean="0"/>
                <a:t>Acidic</a:t>
              </a:r>
              <a:endParaRPr lang="en-US" dirty="0"/>
            </a:p>
          </p:txBody>
        </p:sp>
        <p:sp>
          <p:nvSpPr>
            <p:cNvPr id="15" name="TextBox 14"/>
            <p:cNvSpPr txBox="1"/>
            <p:nvPr/>
          </p:nvSpPr>
          <p:spPr>
            <a:xfrm>
              <a:off x="3954705" y="1002267"/>
              <a:ext cx="911350" cy="369332"/>
            </a:xfrm>
            <a:prstGeom prst="rect">
              <a:avLst/>
            </a:prstGeom>
            <a:noFill/>
          </p:spPr>
          <p:txBody>
            <a:bodyPr wrap="square" rtlCol="0">
              <a:spAutoFit/>
            </a:bodyPr>
            <a:lstStyle/>
            <a:p>
              <a:r>
                <a:rPr lang="en-US" dirty="0" smtClean="0"/>
                <a:t>Basic</a:t>
              </a:r>
              <a:endParaRPr lang="en-US" dirty="0"/>
            </a:p>
          </p:txBody>
        </p:sp>
        <p:cxnSp>
          <p:nvCxnSpPr>
            <p:cNvPr id="16" name="Straight Arrow Connector 15"/>
            <p:cNvCxnSpPr/>
            <p:nvPr/>
          </p:nvCxnSpPr>
          <p:spPr>
            <a:xfrm>
              <a:off x="4410380" y="1371599"/>
              <a:ext cx="0" cy="5066445"/>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4916172" y="1002267"/>
              <a:ext cx="1193537" cy="5926655"/>
              <a:chOff x="2493819" y="543020"/>
              <a:chExt cx="1193537" cy="5926655"/>
            </a:xfrm>
          </p:grpSpPr>
          <p:sp>
            <p:nvSpPr>
              <p:cNvPr id="19" name="Rounded Rectangle 18"/>
              <p:cNvSpPr/>
              <p:nvPr/>
            </p:nvSpPr>
            <p:spPr>
              <a:xfrm rot="10800000">
                <a:off x="2493819" y="598517"/>
                <a:ext cx="598516" cy="5777345"/>
              </a:xfrm>
              <a:prstGeom prst="roundRect">
                <a:avLst/>
              </a:prstGeom>
              <a:gradFill>
                <a:gsLst>
                  <a:gs pos="36000">
                    <a:srgbClr val="FFFF00"/>
                  </a:gs>
                  <a:gs pos="19000">
                    <a:schemeClr val="accent2"/>
                  </a:gs>
                  <a:gs pos="0">
                    <a:srgbClr val="760000"/>
                  </a:gs>
                  <a:gs pos="62000">
                    <a:srgbClr val="92D050"/>
                  </a:gs>
                  <a:gs pos="83000">
                    <a:srgbClr val="00B0F0"/>
                  </a:gs>
                  <a:gs pos="100000">
                    <a:schemeClr val="accent5">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327161" y="6100343"/>
                <a:ext cx="301686" cy="369332"/>
              </a:xfrm>
              <a:prstGeom prst="rect">
                <a:avLst/>
              </a:prstGeom>
              <a:noFill/>
            </p:spPr>
            <p:txBody>
              <a:bodyPr wrap="none" rtlCol="0">
                <a:spAutoFit/>
              </a:bodyPr>
              <a:lstStyle/>
              <a:p>
                <a:pPr algn="ctr"/>
                <a:r>
                  <a:rPr lang="en-US" dirty="0" smtClean="0"/>
                  <a:t>0</a:t>
                </a:r>
                <a:endParaRPr lang="en-US" dirty="0"/>
              </a:p>
            </p:txBody>
          </p:sp>
          <p:sp>
            <p:nvSpPr>
              <p:cNvPr id="21" name="TextBox 20"/>
              <p:cNvSpPr txBox="1"/>
              <p:nvPr/>
            </p:nvSpPr>
            <p:spPr>
              <a:xfrm>
                <a:off x="3327161" y="5703388"/>
                <a:ext cx="301686" cy="369332"/>
              </a:xfrm>
              <a:prstGeom prst="rect">
                <a:avLst/>
              </a:prstGeom>
              <a:noFill/>
            </p:spPr>
            <p:txBody>
              <a:bodyPr wrap="none" rtlCol="0">
                <a:spAutoFit/>
              </a:bodyPr>
              <a:lstStyle/>
              <a:p>
                <a:pPr algn="ctr"/>
                <a:r>
                  <a:rPr lang="en-US" dirty="0" smtClean="0"/>
                  <a:t>1</a:t>
                </a:r>
                <a:endParaRPr lang="en-US" dirty="0"/>
              </a:p>
            </p:txBody>
          </p:sp>
          <p:sp>
            <p:nvSpPr>
              <p:cNvPr id="22" name="TextBox 21"/>
              <p:cNvSpPr txBox="1"/>
              <p:nvPr/>
            </p:nvSpPr>
            <p:spPr>
              <a:xfrm>
                <a:off x="3327161" y="5306437"/>
                <a:ext cx="301686" cy="369332"/>
              </a:xfrm>
              <a:prstGeom prst="rect">
                <a:avLst/>
              </a:prstGeom>
              <a:noFill/>
            </p:spPr>
            <p:txBody>
              <a:bodyPr wrap="none" rtlCol="0">
                <a:spAutoFit/>
              </a:bodyPr>
              <a:lstStyle/>
              <a:p>
                <a:pPr algn="ctr"/>
                <a:r>
                  <a:rPr lang="en-US" dirty="0" smtClean="0"/>
                  <a:t>2</a:t>
                </a:r>
                <a:endParaRPr lang="en-US" dirty="0"/>
              </a:p>
            </p:txBody>
          </p:sp>
          <p:sp>
            <p:nvSpPr>
              <p:cNvPr id="23" name="TextBox 22"/>
              <p:cNvSpPr txBox="1"/>
              <p:nvPr/>
            </p:nvSpPr>
            <p:spPr>
              <a:xfrm>
                <a:off x="3327161" y="4909486"/>
                <a:ext cx="301686" cy="369332"/>
              </a:xfrm>
              <a:prstGeom prst="rect">
                <a:avLst/>
              </a:prstGeom>
              <a:noFill/>
            </p:spPr>
            <p:txBody>
              <a:bodyPr wrap="none" rtlCol="0">
                <a:spAutoFit/>
              </a:bodyPr>
              <a:lstStyle/>
              <a:p>
                <a:pPr algn="ctr"/>
                <a:r>
                  <a:rPr lang="en-US" dirty="0" smtClean="0"/>
                  <a:t>3</a:t>
                </a:r>
                <a:endParaRPr lang="en-US" dirty="0"/>
              </a:p>
            </p:txBody>
          </p:sp>
          <p:sp>
            <p:nvSpPr>
              <p:cNvPr id="24" name="TextBox 23"/>
              <p:cNvSpPr txBox="1"/>
              <p:nvPr/>
            </p:nvSpPr>
            <p:spPr>
              <a:xfrm>
                <a:off x="3327161" y="4512535"/>
                <a:ext cx="301686" cy="369332"/>
              </a:xfrm>
              <a:prstGeom prst="rect">
                <a:avLst/>
              </a:prstGeom>
              <a:noFill/>
            </p:spPr>
            <p:txBody>
              <a:bodyPr wrap="none" rtlCol="0">
                <a:spAutoFit/>
              </a:bodyPr>
              <a:lstStyle/>
              <a:p>
                <a:pPr algn="ctr"/>
                <a:r>
                  <a:rPr lang="en-US" dirty="0" smtClean="0"/>
                  <a:t>4</a:t>
                </a:r>
                <a:endParaRPr lang="en-US" dirty="0"/>
              </a:p>
            </p:txBody>
          </p:sp>
          <p:sp>
            <p:nvSpPr>
              <p:cNvPr id="25" name="TextBox 24"/>
              <p:cNvSpPr txBox="1"/>
              <p:nvPr/>
            </p:nvSpPr>
            <p:spPr>
              <a:xfrm>
                <a:off x="3327161" y="4115584"/>
                <a:ext cx="301686" cy="369332"/>
              </a:xfrm>
              <a:prstGeom prst="rect">
                <a:avLst/>
              </a:prstGeom>
              <a:noFill/>
            </p:spPr>
            <p:txBody>
              <a:bodyPr wrap="none" rtlCol="0">
                <a:spAutoFit/>
              </a:bodyPr>
              <a:lstStyle/>
              <a:p>
                <a:pPr algn="ctr"/>
                <a:r>
                  <a:rPr lang="en-US" dirty="0" smtClean="0"/>
                  <a:t>5</a:t>
                </a:r>
                <a:endParaRPr lang="en-US" dirty="0"/>
              </a:p>
            </p:txBody>
          </p:sp>
          <p:sp>
            <p:nvSpPr>
              <p:cNvPr id="26" name="TextBox 25"/>
              <p:cNvSpPr txBox="1"/>
              <p:nvPr/>
            </p:nvSpPr>
            <p:spPr>
              <a:xfrm>
                <a:off x="3327161" y="2527780"/>
                <a:ext cx="301686" cy="369332"/>
              </a:xfrm>
              <a:prstGeom prst="rect">
                <a:avLst/>
              </a:prstGeom>
              <a:noFill/>
            </p:spPr>
            <p:txBody>
              <a:bodyPr wrap="none" rtlCol="0">
                <a:spAutoFit/>
              </a:bodyPr>
              <a:lstStyle/>
              <a:p>
                <a:pPr algn="ctr"/>
                <a:r>
                  <a:rPr lang="en-US" dirty="0" smtClean="0"/>
                  <a:t>9</a:t>
                </a:r>
                <a:endParaRPr lang="en-US" dirty="0"/>
              </a:p>
            </p:txBody>
          </p:sp>
          <p:sp>
            <p:nvSpPr>
              <p:cNvPr id="27" name="TextBox 26"/>
              <p:cNvSpPr txBox="1"/>
              <p:nvPr/>
            </p:nvSpPr>
            <p:spPr>
              <a:xfrm>
                <a:off x="3268652" y="2130828"/>
                <a:ext cx="418704" cy="369332"/>
              </a:xfrm>
              <a:prstGeom prst="rect">
                <a:avLst/>
              </a:prstGeom>
              <a:noFill/>
            </p:spPr>
            <p:txBody>
              <a:bodyPr wrap="none" rtlCol="0">
                <a:spAutoFit/>
              </a:bodyPr>
              <a:lstStyle/>
              <a:p>
                <a:r>
                  <a:rPr lang="en-US" dirty="0" smtClean="0"/>
                  <a:t>10</a:t>
                </a:r>
                <a:endParaRPr lang="en-US" dirty="0"/>
              </a:p>
            </p:txBody>
          </p:sp>
          <p:sp>
            <p:nvSpPr>
              <p:cNvPr id="28" name="TextBox 27"/>
              <p:cNvSpPr txBox="1"/>
              <p:nvPr/>
            </p:nvSpPr>
            <p:spPr>
              <a:xfrm>
                <a:off x="3268652" y="1733876"/>
                <a:ext cx="418704" cy="369332"/>
              </a:xfrm>
              <a:prstGeom prst="rect">
                <a:avLst/>
              </a:prstGeom>
              <a:noFill/>
            </p:spPr>
            <p:txBody>
              <a:bodyPr wrap="none" rtlCol="0">
                <a:spAutoFit/>
              </a:bodyPr>
              <a:lstStyle/>
              <a:p>
                <a:r>
                  <a:rPr lang="en-US" dirty="0" smtClean="0"/>
                  <a:t>11</a:t>
                </a:r>
                <a:endParaRPr lang="en-US" dirty="0"/>
              </a:p>
            </p:txBody>
          </p:sp>
          <p:sp>
            <p:nvSpPr>
              <p:cNvPr id="29" name="TextBox 28"/>
              <p:cNvSpPr txBox="1"/>
              <p:nvPr/>
            </p:nvSpPr>
            <p:spPr>
              <a:xfrm>
                <a:off x="3268652" y="1336924"/>
                <a:ext cx="418704" cy="369332"/>
              </a:xfrm>
              <a:prstGeom prst="rect">
                <a:avLst/>
              </a:prstGeom>
              <a:noFill/>
            </p:spPr>
            <p:txBody>
              <a:bodyPr wrap="none" rtlCol="0">
                <a:spAutoFit/>
              </a:bodyPr>
              <a:lstStyle/>
              <a:p>
                <a:r>
                  <a:rPr lang="en-US" dirty="0" smtClean="0"/>
                  <a:t>12</a:t>
                </a:r>
                <a:endParaRPr lang="en-US" dirty="0"/>
              </a:p>
            </p:txBody>
          </p:sp>
          <p:sp>
            <p:nvSpPr>
              <p:cNvPr id="30" name="TextBox 29"/>
              <p:cNvSpPr txBox="1"/>
              <p:nvPr/>
            </p:nvSpPr>
            <p:spPr>
              <a:xfrm>
                <a:off x="3284559" y="3718633"/>
                <a:ext cx="386891" cy="369332"/>
              </a:xfrm>
              <a:prstGeom prst="rect">
                <a:avLst/>
              </a:prstGeom>
              <a:noFill/>
            </p:spPr>
            <p:txBody>
              <a:bodyPr wrap="square" rtlCol="0">
                <a:spAutoFit/>
              </a:bodyPr>
              <a:lstStyle/>
              <a:p>
                <a:pPr algn="ctr"/>
                <a:r>
                  <a:rPr lang="en-US" dirty="0" smtClean="0"/>
                  <a:t>6</a:t>
                </a:r>
                <a:endParaRPr lang="en-US" dirty="0"/>
              </a:p>
            </p:txBody>
          </p:sp>
          <p:sp>
            <p:nvSpPr>
              <p:cNvPr id="31" name="TextBox 30"/>
              <p:cNvSpPr txBox="1"/>
              <p:nvPr/>
            </p:nvSpPr>
            <p:spPr>
              <a:xfrm>
                <a:off x="3327161" y="3321682"/>
                <a:ext cx="301686" cy="369332"/>
              </a:xfrm>
              <a:prstGeom prst="rect">
                <a:avLst/>
              </a:prstGeom>
              <a:noFill/>
            </p:spPr>
            <p:txBody>
              <a:bodyPr wrap="none" rtlCol="0">
                <a:spAutoFit/>
              </a:bodyPr>
              <a:lstStyle/>
              <a:p>
                <a:pPr algn="ctr"/>
                <a:r>
                  <a:rPr lang="en-US" dirty="0" smtClean="0"/>
                  <a:t>7</a:t>
                </a:r>
                <a:endParaRPr lang="en-US" dirty="0"/>
              </a:p>
            </p:txBody>
          </p:sp>
          <p:sp>
            <p:nvSpPr>
              <p:cNvPr id="32" name="TextBox 31"/>
              <p:cNvSpPr txBox="1"/>
              <p:nvPr/>
            </p:nvSpPr>
            <p:spPr>
              <a:xfrm>
                <a:off x="3327161" y="2924731"/>
                <a:ext cx="301686" cy="369332"/>
              </a:xfrm>
              <a:prstGeom prst="rect">
                <a:avLst/>
              </a:prstGeom>
              <a:noFill/>
            </p:spPr>
            <p:txBody>
              <a:bodyPr wrap="none" rtlCol="0">
                <a:spAutoFit/>
              </a:bodyPr>
              <a:lstStyle/>
              <a:p>
                <a:pPr algn="ctr"/>
                <a:r>
                  <a:rPr lang="en-US" dirty="0" smtClean="0"/>
                  <a:t>8</a:t>
                </a:r>
                <a:endParaRPr lang="en-US" dirty="0"/>
              </a:p>
            </p:txBody>
          </p:sp>
          <p:sp>
            <p:nvSpPr>
              <p:cNvPr id="33" name="TextBox 32"/>
              <p:cNvSpPr txBox="1"/>
              <p:nvPr/>
            </p:nvSpPr>
            <p:spPr>
              <a:xfrm>
                <a:off x="3268652" y="939972"/>
                <a:ext cx="418704" cy="369332"/>
              </a:xfrm>
              <a:prstGeom prst="rect">
                <a:avLst/>
              </a:prstGeom>
              <a:noFill/>
            </p:spPr>
            <p:txBody>
              <a:bodyPr wrap="none" rtlCol="0">
                <a:spAutoFit/>
              </a:bodyPr>
              <a:lstStyle/>
              <a:p>
                <a:r>
                  <a:rPr lang="en-US" dirty="0" smtClean="0"/>
                  <a:t>13</a:t>
                </a:r>
                <a:endParaRPr lang="en-US" dirty="0"/>
              </a:p>
            </p:txBody>
          </p:sp>
          <p:sp>
            <p:nvSpPr>
              <p:cNvPr id="34" name="TextBox 33"/>
              <p:cNvSpPr txBox="1"/>
              <p:nvPr/>
            </p:nvSpPr>
            <p:spPr>
              <a:xfrm>
                <a:off x="3268652" y="543020"/>
                <a:ext cx="418704" cy="369332"/>
              </a:xfrm>
              <a:prstGeom prst="rect">
                <a:avLst/>
              </a:prstGeom>
              <a:noFill/>
            </p:spPr>
            <p:txBody>
              <a:bodyPr wrap="none" rtlCol="0">
                <a:spAutoFit/>
              </a:bodyPr>
              <a:lstStyle/>
              <a:p>
                <a:r>
                  <a:rPr lang="en-US" dirty="0" smtClean="0"/>
                  <a:t>14</a:t>
                </a:r>
              </a:p>
            </p:txBody>
          </p:sp>
        </p:grpSp>
      </p:grpSp>
      <p:sp>
        <p:nvSpPr>
          <p:cNvPr id="10" name="TextBox 9"/>
          <p:cNvSpPr txBox="1"/>
          <p:nvPr/>
        </p:nvSpPr>
        <p:spPr>
          <a:xfrm>
            <a:off x="7331825" y="2959407"/>
            <a:ext cx="184731" cy="369332"/>
          </a:xfrm>
          <a:prstGeom prst="rect">
            <a:avLst/>
          </a:prstGeom>
          <a:noFill/>
        </p:spPr>
        <p:txBody>
          <a:bodyPr wrap="none" rtlCol="0">
            <a:spAutoFit/>
          </a:bodyPr>
          <a:lstStyle/>
          <a:p>
            <a:endParaRPr lang="en-US" dirty="0"/>
          </a:p>
        </p:txBody>
      </p:sp>
      <p:sp>
        <p:nvSpPr>
          <p:cNvPr id="13" name="TextBox 12"/>
          <p:cNvSpPr txBox="1"/>
          <p:nvPr/>
        </p:nvSpPr>
        <p:spPr>
          <a:xfrm>
            <a:off x="6109709" y="1134243"/>
            <a:ext cx="1015021" cy="461665"/>
          </a:xfrm>
          <a:prstGeom prst="rect">
            <a:avLst/>
          </a:prstGeom>
          <a:noFill/>
        </p:spPr>
        <p:txBody>
          <a:bodyPr wrap="none" rtlCol="0">
            <a:spAutoFit/>
          </a:bodyPr>
          <a:lstStyle/>
          <a:p>
            <a:r>
              <a:rPr lang="en-US" sz="2400" dirty="0" smtClean="0"/>
              <a:t>Bleach</a:t>
            </a:r>
            <a:endParaRPr lang="en-US" sz="2400" dirty="0"/>
          </a:p>
        </p:txBody>
      </p:sp>
      <p:sp>
        <p:nvSpPr>
          <p:cNvPr id="35" name="TextBox 34"/>
          <p:cNvSpPr txBox="1"/>
          <p:nvPr/>
        </p:nvSpPr>
        <p:spPr>
          <a:xfrm>
            <a:off x="6109709" y="3753310"/>
            <a:ext cx="2028632" cy="461665"/>
          </a:xfrm>
          <a:prstGeom prst="rect">
            <a:avLst/>
          </a:prstGeom>
          <a:noFill/>
        </p:spPr>
        <p:txBody>
          <a:bodyPr wrap="none" rtlCol="0">
            <a:spAutoFit/>
          </a:bodyPr>
          <a:lstStyle/>
          <a:p>
            <a:r>
              <a:rPr lang="en-US" sz="2400" dirty="0" smtClean="0"/>
              <a:t>Distilled Water</a:t>
            </a:r>
            <a:endParaRPr lang="en-US" sz="2400" dirty="0"/>
          </a:p>
        </p:txBody>
      </p:sp>
      <p:sp>
        <p:nvSpPr>
          <p:cNvPr id="36" name="TextBox 35"/>
          <p:cNvSpPr txBox="1"/>
          <p:nvPr/>
        </p:nvSpPr>
        <p:spPr>
          <a:xfrm>
            <a:off x="6109709" y="4921774"/>
            <a:ext cx="1395318" cy="461665"/>
          </a:xfrm>
          <a:prstGeom prst="rect">
            <a:avLst/>
          </a:prstGeom>
          <a:noFill/>
        </p:spPr>
        <p:txBody>
          <a:bodyPr wrap="none" rtlCol="0">
            <a:spAutoFit/>
          </a:bodyPr>
          <a:lstStyle/>
          <a:p>
            <a:r>
              <a:rPr lang="en-US" sz="2400" dirty="0" smtClean="0"/>
              <a:t>Tomatoes</a:t>
            </a:r>
            <a:endParaRPr lang="en-US" sz="2400" dirty="0"/>
          </a:p>
        </p:txBody>
      </p:sp>
      <p:sp>
        <p:nvSpPr>
          <p:cNvPr id="37" name="TextBox 36"/>
          <p:cNvSpPr txBox="1"/>
          <p:nvPr/>
        </p:nvSpPr>
        <p:spPr>
          <a:xfrm>
            <a:off x="6109709" y="6207211"/>
            <a:ext cx="1880836" cy="461665"/>
          </a:xfrm>
          <a:prstGeom prst="rect">
            <a:avLst/>
          </a:prstGeom>
          <a:noFill/>
        </p:spPr>
        <p:txBody>
          <a:bodyPr wrap="none" rtlCol="0">
            <a:spAutoFit/>
          </a:bodyPr>
          <a:lstStyle/>
          <a:p>
            <a:r>
              <a:rPr lang="en-US" sz="2400" dirty="0" smtClean="0"/>
              <a:t>Stomach Acid</a:t>
            </a:r>
            <a:endParaRPr lang="en-US" sz="2400" dirty="0"/>
          </a:p>
        </p:txBody>
      </p:sp>
      <p:sp>
        <p:nvSpPr>
          <p:cNvPr id="38" name="TextBox 37"/>
          <p:cNvSpPr txBox="1"/>
          <p:nvPr/>
        </p:nvSpPr>
        <p:spPr>
          <a:xfrm>
            <a:off x="6109709" y="2009947"/>
            <a:ext cx="1394934" cy="461665"/>
          </a:xfrm>
          <a:prstGeom prst="rect">
            <a:avLst/>
          </a:prstGeom>
          <a:noFill/>
        </p:spPr>
        <p:txBody>
          <a:bodyPr wrap="none" rtlCol="0">
            <a:spAutoFit/>
          </a:bodyPr>
          <a:lstStyle/>
          <a:p>
            <a:r>
              <a:rPr lang="en-US" sz="2400" dirty="0" smtClean="0"/>
              <a:t>Ammonia</a:t>
            </a:r>
            <a:endParaRPr lang="en-US" sz="2400" dirty="0"/>
          </a:p>
        </p:txBody>
      </p:sp>
      <p:sp>
        <p:nvSpPr>
          <p:cNvPr id="39" name="TextBox 38"/>
          <p:cNvSpPr txBox="1"/>
          <p:nvPr/>
        </p:nvSpPr>
        <p:spPr>
          <a:xfrm>
            <a:off x="6081849" y="4057929"/>
            <a:ext cx="728084" cy="461665"/>
          </a:xfrm>
          <a:prstGeom prst="rect">
            <a:avLst/>
          </a:prstGeom>
          <a:noFill/>
        </p:spPr>
        <p:txBody>
          <a:bodyPr wrap="none" rtlCol="0">
            <a:spAutoFit/>
          </a:bodyPr>
          <a:lstStyle/>
          <a:p>
            <a:r>
              <a:rPr lang="en-US" sz="2400" dirty="0" smtClean="0"/>
              <a:t>Milk</a:t>
            </a:r>
            <a:endParaRPr lang="en-US" sz="2400" dirty="0"/>
          </a:p>
        </p:txBody>
      </p:sp>
      <p:sp>
        <p:nvSpPr>
          <p:cNvPr id="40" name="TextBox 39"/>
          <p:cNvSpPr txBox="1"/>
          <p:nvPr/>
        </p:nvSpPr>
        <p:spPr>
          <a:xfrm>
            <a:off x="508809" y="1965829"/>
            <a:ext cx="3270949" cy="1938992"/>
          </a:xfrm>
          <a:prstGeom prst="rect">
            <a:avLst/>
          </a:prstGeom>
          <a:noFill/>
        </p:spPr>
        <p:txBody>
          <a:bodyPr wrap="square" rtlCol="0">
            <a:spAutoFit/>
          </a:bodyPr>
          <a:lstStyle/>
          <a:p>
            <a:r>
              <a:rPr lang="en-US" sz="2400" dirty="0" smtClean="0"/>
              <a:t>pH of ocean water is ~8.1 but can vary depending which ocean you’re talking about and what part of the ocean. </a:t>
            </a:r>
            <a:endParaRPr lang="en-US" sz="2400" dirty="0"/>
          </a:p>
        </p:txBody>
      </p:sp>
      <p:sp>
        <p:nvSpPr>
          <p:cNvPr id="41" name="Right Arrow 40"/>
          <p:cNvSpPr/>
          <p:nvPr/>
        </p:nvSpPr>
        <p:spPr>
          <a:xfrm>
            <a:off x="3868159" y="3332040"/>
            <a:ext cx="422008" cy="261673"/>
          </a:xfrm>
          <a:prstGeom prst="rightArrow">
            <a:avLst/>
          </a:prstGeom>
          <a:solidFill>
            <a:schemeClr val="bg2">
              <a:lumMod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8812924" y="3462876"/>
            <a:ext cx="3058510" cy="2677656"/>
          </a:xfrm>
          <a:prstGeom prst="rect">
            <a:avLst/>
          </a:prstGeom>
          <a:noFill/>
        </p:spPr>
        <p:txBody>
          <a:bodyPr wrap="square" rtlCol="0">
            <a:spAutoFit/>
          </a:bodyPr>
          <a:lstStyle/>
          <a:p>
            <a:r>
              <a:rPr lang="en-US" sz="2400" dirty="0" smtClean="0"/>
              <a:t>The Chesapeake Bay water is similar in pH to ocean water, but can go up and down daily because of the Bay’s unique ecosystem.</a:t>
            </a:r>
            <a:endParaRPr lang="en-US" sz="2400" dirty="0"/>
          </a:p>
        </p:txBody>
      </p:sp>
      <p:sp>
        <p:nvSpPr>
          <p:cNvPr id="43" name="Right Arrow 42"/>
          <p:cNvSpPr/>
          <p:nvPr/>
        </p:nvSpPr>
        <p:spPr>
          <a:xfrm rot="10800000">
            <a:off x="8005374" y="3332040"/>
            <a:ext cx="422008" cy="261673"/>
          </a:xfrm>
          <a:prstGeom prst="rightArrow">
            <a:avLst/>
          </a:prstGeom>
          <a:solidFill>
            <a:schemeClr val="bg2">
              <a:lumMod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1587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97" y="98401"/>
            <a:ext cx="10515600" cy="1325563"/>
          </a:xfrm>
        </p:spPr>
        <p:txBody>
          <a:bodyPr/>
          <a:lstStyle/>
          <a:p>
            <a:r>
              <a:rPr lang="en-US" dirty="0" smtClean="0"/>
              <a:t>How to determine pH of a substance</a:t>
            </a:r>
            <a:endParaRPr lang="en-US" dirty="0"/>
          </a:p>
        </p:txBody>
      </p:sp>
      <p:grpSp>
        <p:nvGrpSpPr>
          <p:cNvPr id="5" name="Group 4"/>
          <p:cNvGrpSpPr/>
          <p:nvPr/>
        </p:nvGrpSpPr>
        <p:grpSpPr>
          <a:xfrm>
            <a:off x="3254738" y="2024744"/>
            <a:ext cx="6531519" cy="2258286"/>
            <a:chOff x="0" y="0"/>
            <a:chExt cx="3788664" cy="1033272"/>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5902" t="47545" r="922" b="8576"/>
            <a:stretch/>
          </p:blipFill>
          <p:spPr>
            <a:xfrm rot="5400000">
              <a:off x="591312" y="-582168"/>
              <a:ext cx="1024128" cy="220675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5902" t="636" r="922" b="67181"/>
            <a:stretch/>
          </p:blipFill>
          <p:spPr>
            <a:xfrm rot="5400000">
              <a:off x="2467356" y="-297180"/>
              <a:ext cx="1024128" cy="1618488"/>
            </a:xfrm>
            <a:prstGeom prst="rect">
              <a:avLst/>
            </a:prstGeom>
          </p:spPr>
        </p:pic>
      </p:grpSp>
      <p:grpSp>
        <p:nvGrpSpPr>
          <p:cNvPr id="16" name="Group 15"/>
          <p:cNvGrpSpPr/>
          <p:nvPr/>
        </p:nvGrpSpPr>
        <p:grpSpPr>
          <a:xfrm>
            <a:off x="876820" y="2528644"/>
            <a:ext cx="544288" cy="1634588"/>
            <a:chOff x="2329541" y="4637070"/>
            <a:chExt cx="544288" cy="1634588"/>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9629" t="63846" r="922" b="29876"/>
            <a:stretch/>
          </p:blipFill>
          <p:spPr>
            <a:xfrm rot="5400000">
              <a:off x="1799112" y="5167499"/>
              <a:ext cx="1605145" cy="544288"/>
            </a:xfrm>
            <a:prstGeom prst="rect">
              <a:avLst/>
            </a:prstGeom>
          </p:spPr>
        </p:pic>
        <p:sp>
          <p:nvSpPr>
            <p:cNvPr id="11" name="TextBox 10"/>
            <p:cNvSpPr txBox="1"/>
            <p:nvPr/>
          </p:nvSpPr>
          <p:spPr>
            <a:xfrm>
              <a:off x="2481940" y="5902326"/>
              <a:ext cx="195943" cy="369332"/>
            </a:xfrm>
            <a:prstGeom prst="rect">
              <a:avLst/>
            </a:prstGeom>
            <a:noFill/>
          </p:spPr>
          <p:txBody>
            <a:bodyPr wrap="square" rtlCol="0">
              <a:spAutoFit/>
            </a:bodyPr>
            <a:lstStyle/>
            <a:p>
              <a:pPr algn="ctr"/>
              <a:r>
                <a:rPr lang="en-US" dirty="0" smtClean="0"/>
                <a:t>a</a:t>
              </a:r>
              <a:endParaRPr lang="en-US" dirty="0"/>
            </a:p>
          </p:txBody>
        </p:sp>
      </p:grpSp>
      <p:grpSp>
        <p:nvGrpSpPr>
          <p:cNvPr id="14" name="Group 13"/>
          <p:cNvGrpSpPr/>
          <p:nvPr/>
        </p:nvGrpSpPr>
        <p:grpSpPr>
          <a:xfrm>
            <a:off x="1738404" y="2345255"/>
            <a:ext cx="478972" cy="1637248"/>
            <a:chOff x="3766459" y="4637070"/>
            <a:chExt cx="478972" cy="1637248"/>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89501" t="80249" r="922" b="14227"/>
            <a:stretch/>
          </p:blipFill>
          <p:spPr>
            <a:xfrm rot="5400000">
              <a:off x="3192487" y="5211042"/>
              <a:ext cx="1626915" cy="478972"/>
            </a:xfrm>
            <a:prstGeom prst="rect">
              <a:avLst/>
            </a:prstGeom>
          </p:spPr>
        </p:pic>
        <p:sp>
          <p:nvSpPr>
            <p:cNvPr id="12" name="TextBox 11"/>
            <p:cNvSpPr txBox="1"/>
            <p:nvPr/>
          </p:nvSpPr>
          <p:spPr>
            <a:xfrm>
              <a:off x="3907972" y="5904986"/>
              <a:ext cx="195943" cy="369332"/>
            </a:xfrm>
            <a:prstGeom prst="rect">
              <a:avLst/>
            </a:prstGeom>
            <a:noFill/>
          </p:spPr>
          <p:txBody>
            <a:bodyPr wrap="square" rtlCol="0">
              <a:spAutoFit/>
            </a:bodyPr>
            <a:lstStyle/>
            <a:p>
              <a:pPr algn="ctr"/>
              <a:r>
                <a:rPr lang="en-US" dirty="0" smtClean="0"/>
                <a:t>b</a:t>
              </a:r>
              <a:endParaRPr lang="en-US" dirty="0"/>
            </a:p>
          </p:txBody>
        </p:sp>
      </p:grpSp>
      <p:grpSp>
        <p:nvGrpSpPr>
          <p:cNvPr id="15" name="Group 14"/>
          <p:cNvGrpSpPr/>
          <p:nvPr/>
        </p:nvGrpSpPr>
        <p:grpSpPr>
          <a:xfrm>
            <a:off x="1421108" y="4644045"/>
            <a:ext cx="446314" cy="1577601"/>
            <a:chOff x="5780314" y="4694056"/>
            <a:chExt cx="446314" cy="1577601"/>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9791" t="11184" r="922" b="83669"/>
            <a:stretch/>
          </p:blipFill>
          <p:spPr>
            <a:xfrm rot="5400000">
              <a:off x="5214670" y="5259700"/>
              <a:ext cx="1577601" cy="446314"/>
            </a:xfrm>
            <a:prstGeom prst="rect">
              <a:avLst/>
            </a:prstGeom>
          </p:spPr>
        </p:pic>
        <p:sp>
          <p:nvSpPr>
            <p:cNvPr id="13" name="TextBox 12"/>
            <p:cNvSpPr txBox="1"/>
            <p:nvPr/>
          </p:nvSpPr>
          <p:spPr>
            <a:xfrm>
              <a:off x="5900057" y="5870060"/>
              <a:ext cx="195943" cy="369332"/>
            </a:xfrm>
            <a:prstGeom prst="rect">
              <a:avLst/>
            </a:prstGeom>
            <a:noFill/>
          </p:spPr>
          <p:txBody>
            <a:bodyPr wrap="square" rtlCol="0">
              <a:spAutoFit/>
            </a:bodyPr>
            <a:lstStyle/>
            <a:p>
              <a:pPr algn="ctr"/>
              <a:r>
                <a:rPr lang="en-US" dirty="0" smtClean="0"/>
                <a:t>c</a:t>
              </a:r>
              <a:endParaRPr lang="en-US" dirty="0"/>
            </a:p>
          </p:txBody>
        </p:sp>
      </p:grpSp>
      <p:pic>
        <p:nvPicPr>
          <p:cNvPr id="18" name="Picture 17"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034737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atic.pexels.com/photos/7321/sea-water-ocean-horiz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4" t="18551" r="2778"/>
          <a:stretch/>
        </p:blipFill>
        <p:spPr bwMode="auto">
          <a:xfrm>
            <a:off x="-522630" y="-66502"/>
            <a:ext cx="12699814" cy="70601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539152" y="6320826"/>
            <a:ext cx="541387" cy="331788"/>
          </a:xfrm>
          <a:prstGeom prst="rect">
            <a:avLst/>
          </a:prstGeom>
          <a:noFill/>
          <a:ln w="9525">
            <a:noFill/>
            <a:miter lim="800000"/>
            <a:headEnd/>
            <a:tailEnd/>
          </a:ln>
        </p:spPr>
      </p:pic>
      <p:sp>
        <p:nvSpPr>
          <p:cNvPr id="8" name="TextBox 7"/>
          <p:cNvSpPr txBox="1"/>
          <p:nvPr/>
        </p:nvSpPr>
        <p:spPr>
          <a:xfrm>
            <a:off x="250492" y="220054"/>
            <a:ext cx="5837585" cy="1754326"/>
          </a:xfrm>
          <a:prstGeom prst="rect">
            <a:avLst/>
          </a:prstGeom>
          <a:noFill/>
        </p:spPr>
        <p:txBody>
          <a:bodyPr wrap="square" rtlCol="0">
            <a:spAutoFit/>
          </a:bodyPr>
          <a:lstStyle/>
          <a:p>
            <a:r>
              <a:rPr lang="en-US" sz="3600" dirty="0">
                <a:solidFill>
                  <a:schemeClr val="bg1"/>
                </a:solidFill>
              </a:rPr>
              <a:t>What effect does increasing </a:t>
            </a:r>
            <a:r>
              <a:rPr lang="en-US" sz="3600" dirty="0" smtClean="0">
                <a:solidFill>
                  <a:schemeClr val="bg1"/>
                </a:solidFill>
              </a:rPr>
              <a:t>CO</a:t>
            </a:r>
            <a:r>
              <a:rPr lang="en-US" sz="3600" baseline="-25000" dirty="0" smtClean="0">
                <a:solidFill>
                  <a:schemeClr val="bg1"/>
                </a:solidFill>
              </a:rPr>
              <a:t>2</a:t>
            </a:r>
            <a:r>
              <a:rPr lang="en-US" sz="3600" dirty="0" smtClean="0">
                <a:solidFill>
                  <a:schemeClr val="bg1"/>
                </a:solidFill>
              </a:rPr>
              <a:t> in the atmosphere ocean have </a:t>
            </a:r>
            <a:r>
              <a:rPr lang="en-US" sz="3600" dirty="0">
                <a:solidFill>
                  <a:schemeClr val="bg1"/>
                </a:solidFill>
              </a:rPr>
              <a:t>on ocean pH?</a:t>
            </a:r>
          </a:p>
        </p:txBody>
      </p:sp>
      <p:pic>
        <p:nvPicPr>
          <p:cNvPr id="199" name="Picture 198"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a:off x="5217218" y="6118499"/>
            <a:ext cx="1364023" cy="731198"/>
          </a:xfrm>
          <a:prstGeom prst="rect">
            <a:avLst/>
          </a:prstGeom>
          <a:noFill/>
          <a:ln>
            <a:noFill/>
          </a:ln>
        </p:spPr>
      </p:pic>
      <p:pic>
        <p:nvPicPr>
          <p:cNvPr id="201" name="Picture 200"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a:off x="1548936" y="6097626"/>
            <a:ext cx="1364023" cy="731198"/>
          </a:xfrm>
          <a:prstGeom prst="rect">
            <a:avLst/>
          </a:prstGeom>
          <a:noFill/>
          <a:ln>
            <a:noFill/>
          </a:ln>
        </p:spPr>
      </p:pic>
      <p:pic>
        <p:nvPicPr>
          <p:cNvPr id="202" name="Picture 201"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19016421">
            <a:off x="6590662" y="5695763"/>
            <a:ext cx="1364023" cy="731198"/>
          </a:xfrm>
          <a:prstGeom prst="rect">
            <a:avLst/>
          </a:prstGeom>
          <a:noFill/>
          <a:ln>
            <a:noFill/>
          </a:ln>
        </p:spPr>
      </p:pic>
      <p:pic>
        <p:nvPicPr>
          <p:cNvPr id="203" name="Picture 202"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1824233">
            <a:off x="3383077" y="5815672"/>
            <a:ext cx="1364023" cy="731198"/>
          </a:xfrm>
          <a:prstGeom prst="rect">
            <a:avLst/>
          </a:prstGeom>
          <a:noFill/>
          <a:ln>
            <a:noFill/>
          </a:ln>
        </p:spPr>
      </p:pic>
      <p:pic>
        <p:nvPicPr>
          <p:cNvPr id="204" name="Picture 203"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3087128">
            <a:off x="54998" y="5988280"/>
            <a:ext cx="1364023" cy="731198"/>
          </a:xfrm>
          <a:prstGeom prst="rect">
            <a:avLst/>
          </a:prstGeom>
          <a:noFill/>
          <a:ln>
            <a:noFill/>
          </a:ln>
        </p:spPr>
      </p:pic>
      <p:pic>
        <p:nvPicPr>
          <p:cNvPr id="205" name="Picture 204"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a:off x="8440792" y="6103386"/>
            <a:ext cx="1364023" cy="731198"/>
          </a:xfrm>
          <a:prstGeom prst="rect">
            <a:avLst/>
          </a:prstGeom>
          <a:noFill/>
          <a:ln>
            <a:noFill/>
          </a:ln>
        </p:spPr>
      </p:pic>
      <p:pic>
        <p:nvPicPr>
          <p:cNvPr id="206" name="Picture 205" descr="C:\Users\mstapleton\Dropbox\Mary Work\Professional Development\ClimateFY17\Acidification_2017\Lastest Versions\Fall 2017 mks revisions\pictures purchased\shutterstock_286681895.jpg"/>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23925"/>
          <a:stretch/>
        </p:blipFill>
        <p:spPr bwMode="auto">
          <a:xfrm rot="2409179">
            <a:off x="10294357" y="6030285"/>
            <a:ext cx="1364023" cy="731198"/>
          </a:xfrm>
          <a:prstGeom prst="rect">
            <a:avLst/>
          </a:prstGeom>
          <a:noFill/>
          <a:ln>
            <a:noFill/>
          </a:ln>
        </p:spPr>
      </p:pic>
      <p:sp>
        <p:nvSpPr>
          <p:cNvPr id="200" name="Title 1"/>
          <p:cNvSpPr txBox="1">
            <a:spLocks/>
          </p:cNvSpPr>
          <p:nvPr/>
        </p:nvSpPr>
        <p:spPr>
          <a:xfrm>
            <a:off x="368564" y="3305050"/>
            <a:ext cx="4565749" cy="235987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chemeClr val="bg1"/>
              </a:buClr>
            </a:pPr>
            <a:r>
              <a:rPr lang="en-US" dirty="0" smtClean="0">
                <a:solidFill>
                  <a:schemeClr val="bg1"/>
                </a:solidFill>
                <a:latin typeface="+mn-lt"/>
              </a:rPr>
              <a:t>Increasing amounts of CO</a:t>
            </a:r>
            <a:r>
              <a:rPr lang="en-US" baseline="-25000" dirty="0" smtClean="0">
                <a:solidFill>
                  <a:schemeClr val="bg1"/>
                </a:solidFill>
                <a:latin typeface="+mn-lt"/>
              </a:rPr>
              <a:t>2</a:t>
            </a:r>
            <a:r>
              <a:rPr lang="en-US" dirty="0" smtClean="0">
                <a:solidFill>
                  <a:schemeClr val="bg1"/>
                </a:solidFill>
                <a:latin typeface="+mn-lt"/>
              </a:rPr>
              <a:t> in atmosphere means more </a:t>
            </a:r>
            <a:r>
              <a:rPr lang="en-US" dirty="0">
                <a:solidFill>
                  <a:schemeClr val="bg1"/>
                </a:solidFill>
                <a:latin typeface="+mn-lt"/>
              </a:rPr>
              <a:t>CO</a:t>
            </a:r>
            <a:r>
              <a:rPr lang="en-US" baseline="-25000" dirty="0">
                <a:solidFill>
                  <a:schemeClr val="bg1"/>
                </a:solidFill>
                <a:latin typeface="+mn-lt"/>
              </a:rPr>
              <a:t>2</a:t>
            </a:r>
            <a:r>
              <a:rPr lang="en-US" dirty="0" smtClean="0">
                <a:solidFill>
                  <a:schemeClr val="bg1"/>
                </a:solidFill>
                <a:latin typeface="+mn-lt"/>
              </a:rPr>
              <a:t> going into ocean.</a:t>
            </a:r>
          </a:p>
        </p:txBody>
      </p:sp>
      <p:sp>
        <p:nvSpPr>
          <p:cNvPr id="207" name="Title 1"/>
          <p:cNvSpPr txBox="1">
            <a:spLocks/>
          </p:cNvSpPr>
          <p:nvPr/>
        </p:nvSpPr>
        <p:spPr>
          <a:xfrm>
            <a:off x="7909624" y="3631033"/>
            <a:ext cx="4267560" cy="23813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chemeClr val="bg1"/>
              </a:buClr>
            </a:pPr>
            <a:r>
              <a:rPr lang="en-US" sz="4100" dirty="0" smtClean="0">
                <a:solidFill>
                  <a:schemeClr val="bg1"/>
                </a:solidFill>
                <a:latin typeface="+mn-lt"/>
              </a:rPr>
              <a:t>How </a:t>
            </a:r>
            <a:r>
              <a:rPr lang="en-US" sz="4100" dirty="0">
                <a:solidFill>
                  <a:schemeClr val="bg1"/>
                </a:solidFill>
                <a:latin typeface="+mn-lt"/>
              </a:rPr>
              <a:t>might more CO</a:t>
            </a:r>
            <a:r>
              <a:rPr lang="en-US" sz="4100" baseline="-25000" dirty="0">
                <a:solidFill>
                  <a:schemeClr val="bg1"/>
                </a:solidFill>
                <a:latin typeface="+mn-lt"/>
              </a:rPr>
              <a:t>2</a:t>
            </a:r>
            <a:r>
              <a:rPr lang="en-US" sz="4100" dirty="0" smtClean="0">
                <a:solidFill>
                  <a:schemeClr val="bg1"/>
                </a:solidFill>
                <a:latin typeface="+mn-lt"/>
              </a:rPr>
              <a:t> </a:t>
            </a:r>
            <a:r>
              <a:rPr lang="en-US" sz="4100" dirty="0">
                <a:solidFill>
                  <a:schemeClr val="bg1"/>
                </a:solidFill>
                <a:latin typeface="+mn-lt"/>
              </a:rPr>
              <a:t>in ocean affect the pH of the water?</a:t>
            </a:r>
          </a:p>
          <a:p>
            <a:pPr>
              <a:buClr>
                <a:schemeClr val="bg1"/>
              </a:buClr>
            </a:pPr>
            <a:endParaRPr lang="en-US" dirty="0">
              <a:solidFill>
                <a:schemeClr val="bg1"/>
              </a:solidFill>
            </a:endParaRPr>
          </a:p>
        </p:txBody>
      </p:sp>
      <p:pic>
        <p:nvPicPr>
          <p:cNvPr id="20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2119585">
            <a:off x="6255166" y="48736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09"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3132641">
            <a:off x="9841938" y="286609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306050">
            <a:off x="5147925" y="2036334"/>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331185" y="251067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7089977">
            <a:off x="9203481" y="722283"/>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21089354">
            <a:off x="9947207" y="1583214"/>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7875030">
            <a:off x="1807874" y="271980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5475349" y="4653037"/>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7689913">
            <a:off x="7884383" y="47835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107872">
            <a:off x="10797864" y="472850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406466">
            <a:off x="5807430" y="297021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5067800">
            <a:off x="3497578" y="2607749"/>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6916746" y="159977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6698667" y="3430497"/>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19697647">
            <a:off x="10333203" y="67844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20910955">
            <a:off x="7856045" y="235194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6">
            <a:extLst>
              <a:ext uri="{28A0092B-C50C-407E-A947-70E740481C1C}">
                <a14:useLocalDpi xmlns:a14="http://schemas.microsoft.com/office/drawing/2010/main" val="0"/>
              </a:ext>
            </a:extLst>
          </a:blip>
          <a:srcRect l="69267" t="25002" r="13264" b="61623"/>
          <a:stretch/>
        </p:blipFill>
        <p:spPr bwMode="auto">
          <a:xfrm rot="391043">
            <a:off x="3793103" y="1804044"/>
            <a:ext cx="957281" cy="50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2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static.pexels.com/photos/7321/sea-water-ocean-horiz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4" r="2778"/>
          <a:stretch/>
        </p:blipFill>
        <p:spPr bwMode="auto">
          <a:xfrm>
            <a:off x="-483399" y="-92934"/>
            <a:ext cx="12699814" cy="7019958"/>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90931" y="56631"/>
            <a:ext cx="3652730" cy="2310051"/>
          </a:xfrm>
          <a:prstGeom prst="wedgeEllipseCallout">
            <a:avLst>
              <a:gd name="adj1" fmla="val -50888"/>
              <a:gd name="adj2" fmla="val 4744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7479" y="361461"/>
            <a:ext cx="3146182" cy="1815882"/>
          </a:xfrm>
          <a:prstGeom prst="rect">
            <a:avLst/>
          </a:prstGeom>
          <a:noFill/>
        </p:spPr>
        <p:txBody>
          <a:bodyPr wrap="square" rtlCol="0">
            <a:spAutoFit/>
          </a:bodyPr>
          <a:lstStyle/>
          <a:p>
            <a:r>
              <a:rPr lang="en-US" sz="2800" b="1" dirty="0" smtClean="0">
                <a:solidFill>
                  <a:schemeClr val="bg1">
                    <a:lumMod val="95000"/>
                  </a:schemeClr>
                </a:solidFill>
              </a:rPr>
              <a:t>What does carbon dioxide (CO</a:t>
            </a:r>
            <a:r>
              <a:rPr lang="en-US" sz="2800" b="1" baseline="-25000" dirty="0" smtClean="0">
                <a:solidFill>
                  <a:schemeClr val="bg1">
                    <a:lumMod val="95000"/>
                  </a:schemeClr>
                </a:solidFill>
              </a:rPr>
              <a:t>2</a:t>
            </a:r>
            <a:r>
              <a:rPr lang="en-US" sz="2800" b="1" dirty="0" smtClean="0">
                <a:solidFill>
                  <a:schemeClr val="bg1">
                    <a:lumMod val="95000"/>
                  </a:schemeClr>
                </a:solidFill>
              </a:rPr>
              <a:t>) in our atmosphere do for the Earth?</a:t>
            </a:r>
            <a:endParaRPr lang="en-US" sz="2800" b="1" dirty="0">
              <a:solidFill>
                <a:schemeClr val="bg1">
                  <a:lumMod val="95000"/>
                </a:schemeClr>
              </a:solidFill>
            </a:endParaRPr>
          </a:p>
        </p:txBody>
      </p:sp>
      <p:sp>
        <p:nvSpPr>
          <p:cNvPr id="8" name="Oval Callout 7"/>
          <p:cNvSpPr/>
          <p:nvPr/>
        </p:nvSpPr>
        <p:spPr>
          <a:xfrm>
            <a:off x="7942997" y="4420581"/>
            <a:ext cx="3922971" cy="2267927"/>
          </a:xfrm>
          <a:prstGeom prst="wedgeEllipseCallout">
            <a:avLst>
              <a:gd name="adj1" fmla="val 52521"/>
              <a:gd name="adj2" fmla="val 487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17391" y="4690778"/>
            <a:ext cx="2833386" cy="1815882"/>
          </a:xfrm>
          <a:prstGeom prst="rect">
            <a:avLst/>
          </a:prstGeom>
          <a:noFill/>
        </p:spPr>
        <p:txBody>
          <a:bodyPr wrap="square" rtlCol="0">
            <a:spAutoFit/>
          </a:bodyPr>
          <a:lstStyle/>
          <a:p>
            <a:r>
              <a:rPr lang="en-US" sz="2800" b="1" dirty="0" smtClean="0">
                <a:solidFill>
                  <a:schemeClr val="bg1">
                    <a:lumMod val="95000"/>
                  </a:schemeClr>
                </a:solidFill>
              </a:rPr>
              <a:t>It’s a greenhouse gas that warms the earth (and it feeds plants).</a:t>
            </a:r>
            <a:endParaRPr lang="en-US" sz="2800" b="1" dirty="0">
              <a:solidFill>
                <a:schemeClr val="bg1">
                  <a:lumMod val="95000"/>
                </a:schemeClr>
              </a:solidFill>
            </a:endParaRPr>
          </a:p>
        </p:txBody>
      </p:sp>
      <p:pic>
        <p:nvPicPr>
          <p:cNvPr id="1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9267" t="25002" r="13264" b="61623"/>
          <a:stretch/>
        </p:blipFill>
        <p:spPr bwMode="auto">
          <a:xfrm rot="929697">
            <a:off x="7971293" y="179353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9267" t="25002" r="13264" b="61623"/>
          <a:stretch/>
        </p:blipFill>
        <p:spPr bwMode="auto">
          <a:xfrm rot="10366257">
            <a:off x="8745110" y="165363"/>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9267" t="25002" r="13264" b="61623"/>
          <a:stretch/>
        </p:blipFill>
        <p:spPr bwMode="auto">
          <a:xfrm rot="10366257">
            <a:off x="3829558" y="6454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9267" t="25002" r="13264" b="61623"/>
          <a:stretch/>
        </p:blipFill>
        <p:spPr bwMode="auto">
          <a:xfrm>
            <a:off x="7193531" y="65072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9267" t="25002" r="13264" b="61623"/>
          <a:stretch/>
        </p:blipFill>
        <p:spPr bwMode="auto">
          <a:xfrm rot="20514642">
            <a:off x="5525404" y="604659"/>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9267" t="25002" r="13264" b="61623"/>
          <a:stretch/>
        </p:blipFill>
        <p:spPr bwMode="auto">
          <a:xfrm>
            <a:off x="4166077" y="124050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9267" t="25002" r="13264" b="61623"/>
          <a:stretch/>
        </p:blipFill>
        <p:spPr bwMode="auto">
          <a:xfrm>
            <a:off x="6004044" y="153918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9267" t="25002" r="13264" b="61623"/>
          <a:stretch/>
        </p:blipFill>
        <p:spPr bwMode="auto">
          <a:xfrm>
            <a:off x="4356740" y="3167831"/>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9267" t="25002" r="13264" b="61623"/>
          <a:stretch/>
        </p:blipFill>
        <p:spPr bwMode="auto">
          <a:xfrm>
            <a:off x="6917345" y="289744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9267" t="25002" r="13264" b="61623"/>
          <a:stretch/>
        </p:blipFill>
        <p:spPr bwMode="auto">
          <a:xfrm>
            <a:off x="1045177" y="534820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9267" t="25002" r="13264" b="61623"/>
          <a:stretch/>
        </p:blipFill>
        <p:spPr bwMode="auto">
          <a:xfrm rot="2637851">
            <a:off x="6058171" y="534820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4">
            <a:extLst>
              <a:ext uri="{28A0092B-C50C-407E-A947-70E740481C1C}">
                <a14:useLocalDpi xmlns:a14="http://schemas.microsoft.com/office/drawing/2010/main" val="0"/>
              </a:ext>
            </a:extLst>
          </a:blip>
          <a:srcRect l="69267" t="25002" r="13264" b="61623"/>
          <a:stretch/>
        </p:blipFill>
        <p:spPr bwMode="auto">
          <a:xfrm rot="929697">
            <a:off x="10037329" y="1800551"/>
            <a:ext cx="957281" cy="50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16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040" y="91350"/>
            <a:ext cx="10515600" cy="1325563"/>
          </a:xfrm>
        </p:spPr>
        <p:txBody>
          <a:bodyPr/>
          <a:lstStyle/>
          <a:p>
            <a:r>
              <a:rPr lang="en-US" dirty="0" smtClean="0"/>
              <a:t>Design your own investigation!</a:t>
            </a:r>
            <a:endParaRPr lang="en-US" dirty="0"/>
          </a:p>
        </p:txBody>
      </p:sp>
      <p:sp>
        <p:nvSpPr>
          <p:cNvPr id="3" name="Content Placeholder 2"/>
          <p:cNvSpPr>
            <a:spLocks noGrp="1"/>
          </p:cNvSpPr>
          <p:nvPr>
            <p:ph idx="1"/>
          </p:nvPr>
        </p:nvSpPr>
        <p:spPr>
          <a:xfrm>
            <a:off x="1441645" y="1894539"/>
            <a:ext cx="3988831" cy="1808479"/>
          </a:xfrm>
          <a:noFill/>
        </p:spPr>
        <p:txBody>
          <a:bodyPr>
            <a:noAutofit/>
          </a:bodyPr>
          <a:lstStyle/>
          <a:p>
            <a:pPr marL="0" indent="0">
              <a:buNone/>
            </a:pPr>
            <a:r>
              <a:rPr lang="en-US" sz="3500" dirty="0" smtClean="0">
                <a:solidFill>
                  <a:srgbClr val="00B0F0"/>
                </a:solidFill>
              </a:rPr>
              <a:t>What </a:t>
            </a:r>
            <a:r>
              <a:rPr lang="en-US" sz="3500" dirty="0">
                <a:solidFill>
                  <a:srgbClr val="00B0F0"/>
                </a:solidFill>
              </a:rPr>
              <a:t>effect does </a:t>
            </a:r>
            <a:r>
              <a:rPr lang="en-US" sz="3500" dirty="0" smtClean="0">
                <a:solidFill>
                  <a:srgbClr val="00B0F0"/>
                </a:solidFill>
              </a:rPr>
              <a:t>increasing amount of CO</a:t>
            </a:r>
            <a:r>
              <a:rPr lang="en-US" sz="3500" baseline="-25000" dirty="0" smtClean="0">
                <a:solidFill>
                  <a:srgbClr val="00B0F0"/>
                </a:solidFill>
              </a:rPr>
              <a:t>2 </a:t>
            </a:r>
            <a:r>
              <a:rPr lang="en-US" sz="3500" dirty="0" smtClean="0">
                <a:solidFill>
                  <a:srgbClr val="00B0F0"/>
                </a:solidFill>
              </a:rPr>
              <a:t>in oceans have on </a:t>
            </a:r>
            <a:r>
              <a:rPr lang="en-US" sz="3500" dirty="0">
                <a:solidFill>
                  <a:srgbClr val="00B0F0"/>
                </a:solidFill>
              </a:rPr>
              <a:t>ocean pH?</a:t>
            </a:r>
          </a:p>
          <a:p>
            <a:pPr marL="0" indent="0">
              <a:buNone/>
            </a:pPr>
            <a:endParaRPr lang="en-US" dirty="0">
              <a:solidFill>
                <a:srgbClr val="00B0F0"/>
              </a:solidFill>
            </a:endParaRPr>
          </a:p>
        </p:txBody>
      </p:sp>
      <p:sp>
        <p:nvSpPr>
          <p:cNvPr id="8" name="Oval Callout 7"/>
          <p:cNvSpPr/>
          <p:nvPr/>
        </p:nvSpPr>
        <p:spPr>
          <a:xfrm>
            <a:off x="721914" y="1342320"/>
            <a:ext cx="5512164" cy="2938840"/>
          </a:xfrm>
          <a:prstGeom prst="wedgeEllipseCallout">
            <a:avLst>
              <a:gd name="adj1" fmla="val -46612"/>
              <a:gd name="adj2" fmla="val 7579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66783" y="5083084"/>
            <a:ext cx="6395054" cy="1815882"/>
          </a:xfrm>
          <a:prstGeom prst="rect">
            <a:avLst/>
          </a:prstGeom>
          <a:noFill/>
        </p:spPr>
        <p:txBody>
          <a:bodyPr wrap="square" rtlCol="0">
            <a:spAutoFit/>
          </a:bodyPr>
          <a:lstStyle/>
          <a:p>
            <a:r>
              <a:rPr lang="en-US" sz="2800" dirty="0" smtClean="0"/>
              <a:t>Write your plan in your student handout.  Give enough details so a friend could conduct your investigation without having to ask you questions.  </a:t>
            </a:r>
            <a:endParaRPr lang="en-US" sz="2800" dirty="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8089" y="1492168"/>
            <a:ext cx="1032727" cy="1445818"/>
          </a:xfrm>
          <a:prstGeom prst="rect">
            <a:avLst/>
          </a:prstGeom>
        </p:spPr>
      </p:pic>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0351" y="1258430"/>
            <a:ext cx="1032727" cy="1445818"/>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0732" y="2948265"/>
            <a:ext cx="1933816" cy="2707343"/>
          </a:xfrm>
          <a:prstGeom prst="rect">
            <a:avLst/>
          </a:prstGeom>
        </p:spPr>
      </p:pic>
      <p:sp>
        <p:nvSpPr>
          <p:cNvPr id="19" name="Can 18"/>
          <p:cNvSpPr/>
          <p:nvPr/>
        </p:nvSpPr>
        <p:spPr>
          <a:xfrm>
            <a:off x="10462512" y="4312067"/>
            <a:ext cx="1441313" cy="128733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cstate="print">
            <a:clrChange>
              <a:clrFrom>
                <a:srgbClr val="E9DFD5"/>
              </a:clrFrom>
              <a:clrTo>
                <a:srgbClr val="E9DFD5">
                  <a:alpha val="0"/>
                </a:srgbClr>
              </a:clrTo>
            </a:clrChange>
            <a:extLst>
              <a:ext uri="{28A0092B-C50C-407E-A947-70E740481C1C}">
                <a14:useLocalDpi xmlns:a14="http://schemas.microsoft.com/office/drawing/2010/main" val="0"/>
              </a:ext>
            </a:extLst>
          </a:blip>
          <a:stretch>
            <a:fillRect/>
          </a:stretch>
        </p:blipFill>
        <p:spPr>
          <a:xfrm>
            <a:off x="7425026" y="3279785"/>
            <a:ext cx="1283967" cy="1213362"/>
          </a:xfrm>
          <a:prstGeom prst="rect">
            <a:avLst/>
          </a:prstGeom>
        </p:spPr>
      </p:pic>
      <p:grpSp>
        <p:nvGrpSpPr>
          <p:cNvPr id="29" name="Group 28"/>
          <p:cNvGrpSpPr/>
          <p:nvPr/>
        </p:nvGrpSpPr>
        <p:grpSpPr>
          <a:xfrm>
            <a:off x="8860875" y="3279785"/>
            <a:ext cx="1418209" cy="3531361"/>
            <a:chOff x="8860875" y="3279785"/>
            <a:chExt cx="1418209" cy="3531361"/>
          </a:xfrm>
        </p:grpSpPr>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6263" t="46231" r="8484" b="43803"/>
            <a:stretch/>
          </p:blipFill>
          <p:spPr>
            <a:xfrm rot="5400000">
              <a:off x="7456131" y="4733710"/>
              <a:ext cx="3187306" cy="279456"/>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6263" t="46231" r="8484" b="43803"/>
            <a:stretch/>
          </p:blipFill>
          <p:spPr>
            <a:xfrm rot="5400000">
              <a:off x="7786093" y="4733710"/>
              <a:ext cx="3187306" cy="279456"/>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6263" t="46231" r="8484" b="43803"/>
            <a:stretch/>
          </p:blipFill>
          <p:spPr>
            <a:xfrm rot="5400000">
              <a:off x="8116055" y="4733710"/>
              <a:ext cx="3187306" cy="279456"/>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6263" t="46231" r="8484" b="43803"/>
            <a:stretch/>
          </p:blipFill>
          <p:spPr>
            <a:xfrm rot="5400000">
              <a:off x="8446016" y="4733710"/>
              <a:ext cx="3187306" cy="279456"/>
            </a:xfrm>
            <a:prstGeom prst="rect">
              <a:avLst/>
            </a:prstGeom>
          </p:spPr>
        </p:pic>
        <p:sp>
          <p:nvSpPr>
            <p:cNvPr id="28" name="TextBox 27"/>
            <p:cNvSpPr txBox="1"/>
            <p:nvPr/>
          </p:nvSpPr>
          <p:spPr>
            <a:xfrm>
              <a:off x="8860875" y="6441814"/>
              <a:ext cx="1418209" cy="369332"/>
            </a:xfrm>
            <a:prstGeom prst="rect">
              <a:avLst/>
            </a:prstGeom>
            <a:noFill/>
          </p:spPr>
          <p:txBody>
            <a:bodyPr wrap="none" rtlCol="0">
              <a:spAutoFit/>
            </a:bodyPr>
            <a:lstStyle/>
            <a:p>
              <a:r>
                <a:rPr lang="en-US" dirty="0" smtClean="0"/>
                <a:t>pH test strips</a:t>
              </a:r>
              <a:endParaRPr lang="en-US" dirty="0"/>
            </a:p>
          </p:txBody>
        </p:sp>
      </p:grpSp>
      <p:pic>
        <p:nvPicPr>
          <p:cNvPr id="20" name="Picture 19" descr="tulogo_c.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402906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your protocol</a:t>
            </a:r>
            <a:endParaRPr lang="en-US" dirty="0"/>
          </a:p>
        </p:txBody>
      </p:sp>
      <p:sp>
        <p:nvSpPr>
          <p:cNvPr id="3" name="Content Placeholder 2"/>
          <p:cNvSpPr>
            <a:spLocks noGrp="1"/>
          </p:cNvSpPr>
          <p:nvPr>
            <p:ph idx="1"/>
          </p:nvPr>
        </p:nvSpPr>
        <p:spPr/>
        <p:txBody>
          <a:bodyPr/>
          <a:lstStyle/>
          <a:p>
            <a:r>
              <a:rPr lang="en-US" sz="3200" dirty="0" smtClean="0"/>
              <a:t>Share</a:t>
            </a:r>
          </a:p>
          <a:p>
            <a:endParaRPr lang="en-US" sz="3200" dirty="0" smtClean="0"/>
          </a:p>
          <a:p>
            <a:r>
              <a:rPr lang="en-US" sz="3200" dirty="0" smtClean="0"/>
              <a:t>Use Peer Review Rubric to help you give feedback</a:t>
            </a:r>
          </a:p>
          <a:p>
            <a:endParaRPr lang="en-US" sz="3200" dirty="0" smtClean="0"/>
          </a:p>
          <a:p>
            <a:r>
              <a:rPr lang="en-US" sz="3200" dirty="0" smtClean="0"/>
              <a:t>Discuss the feedback your group receives and make any changes or adjustments to your plan.</a:t>
            </a:r>
          </a:p>
          <a:p>
            <a:endParaRPr lang="en-US" dirty="0"/>
          </a:p>
        </p:txBody>
      </p:sp>
      <p:pic>
        <p:nvPicPr>
          <p:cNvPr id="5" name="Picture 4"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19154941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055" y="333594"/>
            <a:ext cx="10515600" cy="1325563"/>
          </a:xfrm>
        </p:spPr>
        <p:txBody>
          <a:bodyPr/>
          <a:lstStyle/>
          <a:p>
            <a:pPr algn="r"/>
            <a:r>
              <a:rPr lang="en-US" dirty="0" smtClean="0"/>
              <a:t>Conduct your investigation!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72" y="333594"/>
            <a:ext cx="4564856" cy="6858000"/>
          </a:xfrm>
          <a:prstGeom prst="rect">
            <a:avLst/>
          </a:prstGeom>
        </p:spPr>
      </p:pic>
      <p:pic>
        <p:nvPicPr>
          <p:cNvPr id="4" name="Picture 3"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11123653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rPr>
              <a:t>Acids, Bases and Ocean Acidification</a:t>
            </a:r>
            <a:endParaRPr lang="en-US" dirty="0"/>
          </a:p>
        </p:txBody>
      </p:sp>
      <p:pic>
        <p:nvPicPr>
          <p:cNvPr id="5" name="Content Placeholder 4"/>
          <p:cNvPicPr>
            <a:picLocks noGrp="1" noChangeAspect="1"/>
          </p:cNvPicPr>
          <p:nvPr>
            <p:ph idx="1"/>
          </p:nvPr>
        </p:nvPicPr>
        <p:blipFill>
          <a:blip r:embed="rId4"/>
          <a:stretch>
            <a:fillRect/>
          </a:stretch>
        </p:blipFill>
        <p:spPr>
          <a:xfrm>
            <a:off x="2924458" y="1825625"/>
            <a:ext cx="6343084" cy="4351338"/>
          </a:xfrm>
          <a:prstGeom prst="rect">
            <a:avLst/>
          </a:prstGeom>
        </p:spPr>
      </p:pic>
      <p:sp>
        <p:nvSpPr>
          <p:cNvPr id="4" name="TextBox 3"/>
          <p:cNvSpPr txBox="1"/>
          <p:nvPr/>
        </p:nvSpPr>
        <p:spPr>
          <a:xfrm>
            <a:off x="150607" y="6488668"/>
            <a:ext cx="2719591" cy="369332"/>
          </a:xfrm>
          <a:prstGeom prst="rect">
            <a:avLst/>
          </a:prstGeom>
          <a:noFill/>
        </p:spPr>
        <p:txBody>
          <a:bodyPr wrap="none" rtlCol="0">
            <a:spAutoFit/>
          </a:bodyPr>
          <a:lstStyle/>
          <a:p>
            <a:r>
              <a:rPr lang="en-US" dirty="0" smtClean="0"/>
              <a:t>Optional High School video</a:t>
            </a:r>
            <a:endParaRPr lang="en-US" dirty="0"/>
          </a:p>
        </p:txBody>
      </p:sp>
      <p:sp>
        <p:nvSpPr>
          <p:cNvPr id="6" name="TextBox 5"/>
          <p:cNvSpPr txBox="1"/>
          <p:nvPr/>
        </p:nvSpPr>
        <p:spPr>
          <a:xfrm>
            <a:off x="4034118" y="6335222"/>
            <a:ext cx="5027210" cy="369332"/>
          </a:xfrm>
          <a:prstGeom prst="rect">
            <a:avLst/>
          </a:prstGeom>
          <a:noFill/>
        </p:spPr>
        <p:txBody>
          <a:bodyPr wrap="none" rtlCol="0">
            <a:spAutoFit/>
          </a:bodyPr>
          <a:lstStyle/>
          <a:p>
            <a:r>
              <a:rPr lang="en-US" dirty="0">
                <a:hlinkClick r:id="rId3"/>
              </a:rPr>
              <a:t>https://www.youtube.com/watch?v=QH0HAyxqdoY</a:t>
            </a:r>
            <a:endParaRPr lang="en-US" dirty="0"/>
          </a:p>
        </p:txBody>
      </p:sp>
      <p:pic>
        <p:nvPicPr>
          <p:cNvPr id="7" name="Picture 6" descr="tulogo_c.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14977391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Explanation</a:t>
            </a:r>
            <a:endParaRPr lang="en-US" dirty="0"/>
          </a:p>
        </p:txBody>
      </p:sp>
      <p:sp>
        <p:nvSpPr>
          <p:cNvPr id="3" name="Content Placeholder 2"/>
          <p:cNvSpPr>
            <a:spLocks noGrp="1"/>
          </p:cNvSpPr>
          <p:nvPr>
            <p:ph idx="1"/>
          </p:nvPr>
        </p:nvSpPr>
        <p:spPr>
          <a:xfrm>
            <a:off x="838200" y="1825624"/>
            <a:ext cx="10515600" cy="4104461"/>
          </a:xfrm>
        </p:spPr>
        <p:txBody>
          <a:bodyPr>
            <a:normAutofit/>
          </a:bodyPr>
          <a:lstStyle/>
          <a:p>
            <a:r>
              <a:rPr lang="en-US" dirty="0" smtClean="0"/>
              <a:t>Write a scientific explanation that answers the investigative question: </a:t>
            </a:r>
            <a:r>
              <a:rPr lang="en-US" b="1" dirty="0">
                <a:solidFill>
                  <a:schemeClr val="accent1"/>
                </a:solidFill>
              </a:rPr>
              <a:t>What effect does increasing the amount of CO</a:t>
            </a:r>
            <a:r>
              <a:rPr lang="en-US" b="1" baseline="-25000" dirty="0">
                <a:solidFill>
                  <a:schemeClr val="accent1"/>
                </a:solidFill>
              </a:rPr>
              <a:t>2</a:t>
            </a:r>
            <a:r>
              <a:rPr lang="en-US" b="1" dirty="0">
                <a:solidFill>
                  <a:schemeClr val="accent1"/>
                </a:solidFill>
              </a:rPr>
              <a:t> in the ocean have on ocean pH? </a:t>
            </a:r>
            <a:endParaRPr lang="en-US" b="1" dirty="0" smtClean="0">
              <a:solidFill>
                <a:schemeClr val="accent1"/>
              </a:solidFill>
            </a:endParaRPr>
          </a:p>
          <a:p>
            <a:r>
              <a:rPr lang="en-US" dirty="0" smtClean="0"/>
              <a:t>Make sure to include:</a:t>
            </a:r>
          </a:p>
          <a:p>
            <a:pPr lvl="1"/>
            <a:r>
              <a:rPr lang="en-US" dirty="0" smtClean="0"/>
              <a:t>Claim</a:t>
            </a:r>
          </a:p>
          <a:p>
            <a:pPr lvl="1"/>
            <a:r>
              <a:rPr lang="en-US" dirty="0" smtClean="0"/>
              <a:t>Evidence</a:t>
            </a:r>
          </a:p>
          <a:p>
            <a:pPr lvl="1"/>
            <a:r>
              <a:rPr lang="en-US" dirty="0" smtClean="0"/>
              <a:t>Reasoning</a:t>
            </a:r>
            <a:endParaRPr lang="en-US" dirty="0"/>
          </a:p>
        </p:txBody>
      </p:sp>
      <p:grpSp>
        <p:nvGrpSpPr>
          <p:cNvPr id="10" name="Group 9"/>
          <p:cNvGrpSpPr/>
          <p:nvPr/>
        </p:nvGrpSpPr>
        <p:grpSpPr>
          <a:xfrm>
            <a:off x="6639789" y="3135546"/>
            <a:ext cx="4114802" cy="2794541"/>
            <a:chOff x="6598226" y="3980333"/>
            <a:chExt cx="4114802" cy="2794541"/>
          </a:xfrm>
        </p:grpSpPr>
        <p:sp>
          <p:nvSpPr>
            <p:cNvPr id="4" name="Rectangle 3"/>
            <p:cNvSpPr/>
            <p:nvPr/>
          </p:nvSpPr>
          <p:spPr>
            <a:xfrm>
              <a:off x="6598226" y="4018539"/>
              <a:ext cx="4114801" cy="4468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98227" y="4532818"/>
              <a:ext cx="2026228" cy="2242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686800" y="4532817"/>
              <a:ext cx="2026228" cy="2242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98226" y="3980333"/>
              <a:ext cx="571501" cy="261610"/>
            </a:xfrm>
            <a:prstGeom prst="rect">
              <a:avLst/>
            </a:prstGeom>
            <a:noFill/>
          </p:spPr>
          <p:txBody>
            <a:bodyPr wrap="square" rtlCol="0">
              <a:spAutoFit/>
            </a:bodyPr>
            <a:lstStyle/>
            <a:p>
              <a:r>
                <a:rPr lang="en-US" sz="1100" dirty="0" smtClean="0"/>
                <a:t>Claim:</a:t>
              </a:r>
              <a:endParaRPr lang="en-US" sz="1100" dirty="0"/>
            </a:p>
          </p:txBody>
        </p:sp>
        <p:sp>
          <p:nvSpPr>
            <p:cNvPr id="8" name="TextBox 7"/>
            <p:cNvSpPr txBox="1"/>
            <p:nvPr/>
          </p:nvSpPr>
          <p:spPr>
            <a:xfrm>
              <a:off x="6619008" y="4506006"/>
              <a:ext cx="768928" cy="261610"/>
            </a:xfrm>
            <a:prstGeom prst="rect">
              <a:avLst/>
            </a:prstGeom>
            <a:noFill/>
          </p:spPr>
          <p:txBody>
            <a:bodyPr wrap="square" rtlCol="0">
              <a:spAutoFit/>
            </a:bodyPr>
            <a:lstStyle/>
            <a:p>
              <a:r>
                <a:rPr lang="en-US" sz="1100" dirty="0" smtClean="0"/>
                <a:t>Evidence:</a:t>
              </a:r>
              <a:endParaRPr lang="en-US" sz="1100" dirty="0"/>
            </a:p>
          </p:txBody>
        </p:sp>
        <p:sp>
          <p:nvSpPr>
            <p:cNvPr id="9" name="TextBox 8"/>
            <p:cNvSpPr txBox="1"/>
            <p:nvPr/>
          </p:nvSpPr>
          <p:spPr>
            <a:xfrm>
              <a:off x="8704117" y="4506006"/>
              <a:ext cx="824347" cy="261610"/>
            </a:xfrm>
            <a:prstGeom prst="rect">
              <a:avLst/>
            </a:prstGeom>
            <a:noFill/>
          </p:spPr>
          <p:txBody>
            <a:bodyPr wrap="square" rtlCol="0">
              <a:spAutoFit/>
            </a:bodyPr>
            <a:lstStyle/>
            <a:p>
              <a:r>
                <a:rPr lang="en-US" sz="1100" dirty="0" smtClean="0"/>
                <a:t>Reasoning:</a:t>
              </a:r>
              <a:endParaRPr lang="en-US" sz="1100" dirty="0"/>
            </a:p>
          </p:txBody>
        </p:sp>
      </p:grpSp>
      <p:pic>
        <p:nvPicPr>
          <p:cNvPr id="12" name="Picture 11"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786217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3953" y="1046692"/>
            <a:ext cx="5170311" cy="4351338"/>
          </a:xfrm>
        </p:spPr>
        <p:txBody>
          <a:bodyPr/>
          <a:lstStyle/>
          <a:p>
            <a:pPr marL="0" indent="0">
              <a:buNone/>
            </a:pPr>
            <a:r>
              <a:rPr lang="en-US" dirty="0"/>
              <a:t>‘</a:t>
            </a:r>
            <a:r>
              <a:rPr lang="en-US" dirty="0" err="1"/>
              <a:t>Gotta</a:t>
            </a:r>
            <a:r>
              <a:rPr lang="en-US" dirty="0"/>
              <a:t>-Have’ </a:t>
            </a:r>
            <a:r>
              <a:rPr lang="en-US" dirty="0" smtClean="0"/>
              <a:t>ideas for your explanatory model </a:t>
            </a:r>
          </a:p>
          <a:p>
            <a:r>
              <a:rPr lang="en-US" dirty="0" smtClean="0"/>
              <a:t>…</a:t>
            </a:r>
            <a:endParaRPr lang="en-US" dirty="0"/>
          </a:p>
        </p:txBody>
      </p:sp>
      <p:sp>
        <p:nvSpPr>
          <p:cNvPr id="6" name="TextBox 5"/>
          <p:cNvSpPr txBox="1"/>
          <p:nvPr/>
        </p:nvSpPr>
        <p:spPr>
          <a:xfrm>
            <a:off x="1367896" y="609166"/>
            <a:ext cx="4332516" cy="830997"/>
          </a:xfrm>
          <a:prstGeom prst="rect">
            <a:avLst/>
          </a:prstGeom>
          <a:noFill/>
        </p:spPr>
        <p:txBody>
          <a:bodyPr wrap="square" rtlCol="0">
            <a:spAutoFit/>
          </a:bodyPr>
          <a:lstStyle/>
          <a:p>
            <a:r>
              <a:rPr lang="en-US" sz="2400" i="1" dirty="0"/>
              <a:t>How might increasing levels of CO</a:t>
            </a:r>
            <a:r>
              <a:rPr lang="en-US" sz="2400" i="1" baseline="-25000" dirty="0"/>
              <a:t>2</a:t>
            </a:r>
            <a:r>
              <a:rPr lang="en-US" sz="2400" i="1" dirty="0"/>
              <a:t> affect </a:t>
            </a:r>
            <a:r>
              <a:rPr lang="en-US" sz="2400" i="1" dirty="0" smtClean="0"/>
              <a:t>oysters </a:t>
            </a:r>
            <a:r>
              <a:rPr lang="en-US" sz="2400" i="1" dirty="0"/>
              <a:t>in Maryland? </a:t>
            </a:r>
            <a:endParaRPr lang="en-US" sz="2400" dirty="0"/>
          </a:p>
        </p:txBody>
      </p:sp>
      <p:sp>
        <p:nvSpPr>
          <p:cNvPr id="7" name="Oval Callout 6"/>
          <p:cNvSpPr/>
          <p:nvPr/>
        </p:nvSpPr>
        <p:spPr>
          <a:xfrm>
            <a:off x="810180" y="136243"/>
            <a:ext cx="4865914" cy="1618796"/>
          </a:xfrm>
          <a:prstGeom prst="wedgeEllipseCallout">
            <a:avLst>
              <a:gd name="adj1" fmla="val -56978"/>
              <a:gd name="adj2" fmla="val 8367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096001" y="4657617"/>
            <a:ext cx="5808263" cy="1569660"/>
          </a:xfrm>
          <a:prstGeom prst="rect">
            <a:avLst/>
          </a:prstGeom>
          <a:solidFill>
            <a:srgbClr val="FFC000"/>
          </a:solidFill>
          <a:ln>
            <a:solidFill>
              <a:schemeClr val="tx1"/>
            </a:solidFill>
          </a:ln>
        </p:spPr>
        <p:txBody>
          <a:bodyPr wrap="square" rtlCol="0">
            <a:spAutoFit/>
          </a:bodyPr>
          <a:lstStyle/>
          <a:p>
            <a:r>
              <a:rPr lang="en-US" sz="2400" dirty="0" smtClean="0"/>
              <a:t>Continue building your explanatory model</a:t>
            </a:r>
            <a:r>
              <a:rPr lang="en-US" sz="2400" dirty="0"/>
              <a:t> </a:t>
            </a:r>
            <a:r>
              <a:rPr lang="en-US" sz="2400" dirty="0" smtClean="0"/>
              <a:t>by adding new ideas and information and revising and correcting what you already have.</a:t>
            </a:r>
            <a:endParaRPr lang="en-US" sz="2400" dirty="0"/>
          </a:p>
        </p:txBody>
      </p:sp>
      <p:pic>
        <p:nvPicPr>
          <p:cNvPr id="14" name="Picture 13"/>
          <p:cNvPicPr>
            <a:picLocks noChangeAspect="1"/>
          </p:cNvPicPr>
          <p:nvPr/>
        </p:nvPicPr>
        <p:blipFill rotWithShape="1">
          <a:blip r:embed="rId3"/>
          <a:srcRect b="12548"/>
          <a:stretch/>
        </p:blipFill>
        <p:spPr>
          <a:xfrm>
            <a:off x="337215" y="2981473"/>
            <a:ext cx="5164951" cy="3483578"/>
          </a:xfrm>
          <a:prstGeom prst="rect">
            <a:avLst/>
          </a:prstGeom>
          <a:ln>
            <a:solidFill>
              <a:schemeClr val="tx1"/>
            </a:solidFill>
          </a:ln>
        </p:spPr>
      </p:pic>
      <p:pic>
        <p:nvPicPr>
          <p:cNvPr id="15" name="Picture 14"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30139763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4333" y="4329127"/>
            <a:ext cx="3370829" cy="2249647"/>
          </a:xfrm>
          <a:prstGeom prst="rect">
            <a:avLst/>
          </a:prstGeom>
        </p:spPr>
      </p:pic>
      <p:sp>
        <p:nvSpPr>
          <p:cNvPr id="2" name="Title 1"/>
          <p:cNvSpPr>
            <a:spLocks noGrp="1"/>
          </p:cNvSpPr>
          <p:nvPr>
            <p:ph type="title"/>
          </p:nvPr>
        </p:nvSpPr>
        <p:spPr>
          <a:xfrm>
            <a:off x="152395" y="-41710"/>
            <a:ext cx="10515600" cy="1325563"/>
          </a:xfrm>
        </p:spPr>
        <p:txBody>
          <a:bodyPr/>
          <a:lstStyle/>
          <a:p>
            <a:r>
              <a:rPr lang="en-US" dirty="0" smtClean="0"/>
              <a:t>How do oyster larvae form shells?</a:t>
            </a:r>
            <a:endParaRPr lang="en-US" dirty="0"/>
          </a:p>
        </p:txBody>
      </p:sp>
      <p:grpSp>
        <p:nvGrpSpPr>
          <p:cNvPr id="9" name="Group 8"/>
          <p:cNvGrpSpPr/>
          <p:nvPr/>
        </p:nvGrpSpPr>
        <p:grpSpPr>
          <a:xfrm>
            <a:off x="635444" y="1502026"/>
            <a:ext cx="1513115" cy="1302883"/>
            <a:chOff x="979714" y="1690688"/>
            <a:chExt cx="1513115" cy="1302883"/>
          </a:xfrm>
        </p:grpSpPr>
        <p:sp>
          <p:nvSpPr>
            <p:cNvPr id="4" name="Oval 3"/>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51857" y="2100943"/>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10" name="Group 9"/>
          <p:cNvGrpSpPr/>
          <p:nvPr/>
        </p:nvGrpSpPr>
        <p:grpSpPr>
          <a:xfrm>
            <a:off x="7919508" y="5301876"/>
            <a:ext cx="1513115" cy="1302883"/>
            <a:chOff x="979714" y="1690688"/>
            <a:chExt cx="1513115" cy="1302883"/>
          </a:xfrm>
        </p:grpSpPr>
        <p:sp>
          <p:nvSpPr>
            <p:cNvPr id="11" name="Oval 10"/>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51857" y="2100943"/>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13" name="Group 12"/>
          <p:cNvGrpSpPr/>
          <p:nvPr/>
        </p:nvGrpSpPr>
        <p:grpSpPr>
          <a:xfrm>
            <a:off x="8603778" y="1986119"/>
            <a:ext cx="1513115" cy="1302883"/>
            <a:chOff x="979714" y="1690688"/>
            <a:chExt cx="1513115" cy="1302883"/>
          </a:xfrm>
        </p:grpSpPr>
        <p:sp>
          <p:nvSpPr>
            <p:cNvPr id="14" name="Oval 13"/>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51857" y="2100943"/>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16" name="Group 15"/>
          <p:cNvGrpSpPr/>
          <p:nvPr/>
        </p:nvGrpSpPr>
        <p:grpSpPr>
          <a:xfrm>
            <a:off x="593653" y="5245354"/>
            <a:ext cx="1513115" cy="1302883"/>
            <a:chOff x="979714" y="1690688"/>
            <a:chExt cx="1513115" cy="1302883"/>
          </a:xfrm>
        </p:grpSpPr>
        <p:sp>
          <p:nvSpPr>
            <p:cNvPr id="17" name="Oval 16"/>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51857" y="2100943"/>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22" name="Group 21"/>
          <p:cNvGrpSpPr/>
          <p:nvPr/>
        </p:nvGrpSpPr>
        <p:grpSpPr>
          <a:xfrm>
            <a:off x="8235036" y="229697"/>
            <a:ext cx="1513115" cy="1302883"/>
            <a:chOff x="979714" y="1690688"/>
            <a:chExt cx="1513115" cy="1302883"/>
          </a:xfrm>
        </p:grpSpPr>
        <p:sp>
          <p:nvSpPr>
            <p:cNvPr id="23" name="Oval 22"/>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251857" y="2100943"/>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25" name="Group 24"/>
          <p:cNvGrpSpPr/>
          <p:nvPr/>
        </p:nvGrpSpPr>
        <p:grpSpPr>
          <a:xfrm>
            <a:off x="4410064" y="1087015"/>
            <a:ext cx="1513115" cy="1302883"/>
            <a:chOff x="979714" y="1690688"/>
            <a:chExt cx="1513115" cy="1302883"/>
          </a:xfrm>
        </p:grpSpPr>
        <p:sp>
          <p:nvSpPr>
            <p:cNvPr id="26" name="Oval 25"/>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251857" y="2100943"/>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28" name="Group 27"/>
          <p:cNvGrpSpPr/>
          <p:nvPr/>
        </p:nvGrpSpPr>
        <p:grpSpPr>
          <a:xfrm>
            <a:off x="10289648" y="5060689"/>
            <a:ext cx="1513115" cy="1302883"/>
            <a:chOff x="8175170" y="2342129"/>
            <a:chExt cx="1513115" cy="1302883"/>
          </a:xfrm>
        </p:grpSpPr>
        <p:sp>
          <p:nvSpPr>
            <p:cNvPr id="29" name="Oval 28"/>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grpSp>
        <p:nvGrpSpPr>
          <p:cNvPr id="31" name="Group 30"/>
          <p:cNvGrpSpPr/>
          <p:nvPr/>
        </p:nvGrpSpPr>
        <p:grpSpPr>
          <a:xfrm>
            <a:off x="1099840" y="3373690"/>
            <a:ext cx="1513115" cy="1302883"/>
            <a:chOff x="8175170" y="2342129"/>
            <a:chExt cx="1513115" cy="1302883"/>
          </a:xfrm>
        </p:grpSpPr>
        <p:sp>
          <p:nvSpPr>
            <p:cNvPr id="32" name="Oval 31"/>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grpSp>
        <p:nvGrpSpPr>
          <p:cNvPr id="34" name="Group 33"/>
          <p:cNvGrpSpPr/>
          <p:nvPr/>
        </p:nvGrpSpPr>
        <p:grpSpPr>
          <a:xfrm>
            <a:off x="10417624" y="233596"/>
            <a:ext cx="1513115" cy="1302883"/>
            <a:chOff x="8175170" y="2342129"/>
            <a:chExt cx="1513115" cy="1302883"/>
          </a:xfrm>
        </p:grpSpPr>
        <p:sp>
          <p:nvSpPr>
            <p:cNvPr id="35" name="Oval 34"/>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grpSp>
        <p:nvGrpSpPr>
          <p:cNvPr id="37" name="Group 36"/>
          <p:cNvGrpSpPr/>
          <p:nvPr/>
        </p:nvGrpSpPr>
        <p:grpSpPr>
          <a:xfrm>
            <a:off x="2596234" y="1049136"/>
            <a:ext cx="1513115" cy="1302883"/>
            <a:chOff x="8175170" y="2342129"/>
            <a:chExt cx="1513115" cy="1302883"/>
          </a:xfrm>
        </p:grpSpPr>
        <p:sp>
          <p:nvSpPr>
            <p:cNvPr id="38" name="Oval 37"/>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grpSp>
        <p:nvGrpSpPr>
          <p:cNvPr id="40" name="Group 39"/>
          <p:cNvGrpSpPr/>
          <p:nvPr/>
        </p:nvGrpSpPr>
        <p:grpSpPr>
          <a:xfrm>
            <a:off x="6408960" y="857860"/>
            <a:ext cx="1513115" cy="1302883"/>
            <a:chOff x="8175170" y="2342129"/>
            <a:chExt cx="1513115" cy="1302883"/>
          </a:xfrm>
        </p:grpSpPr>
        <p:sp>
          <p:nvSpPr>
            <p:cNvPr id="41" name="Oval 40"/>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grpSp>
        <p:nvGrpSpPr>
          <p:cNvPr id="43" name="Group 42"/>
          <p:cNvGrpSpPr/>
          <p:nvPr/>
        </p:nvGrpSpPr>
        <p:grpSpPr>
          <a:xfrm>
            <a:off x="10485784" y="2616680"/>
            <a:ext cx="1513115" cy="1302883"/>
            <a:chOff x="8175170" y="2342129"/>
            <a:chExt cx="1513115" cy="1302883"/>
          </a:xfrm>
        </p:grpSpPr>
        <p:sp>
          <p:nvSpPr>
            <p:cNvPr id="44" name="Oval 43"/>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grpSp>
        <p:nvGrpSpPr>
          <p:cNvPr id="46" name="Group 45"/>
          <p:cNvGrpSpPr/>
          <p:nvPr/>
        </p:nvGrpSpPr>
        <p:grpSpPr>
          <a:xfrm>
            <a:off x="8333007" y="3544556"/>
            <a:ext cx="1513115" cy="1302883"/>
            <a:chOff x="8175170" y="2342129"/>
            <a:chExt cx="1513115" cy="1302883"/>
          </a:xfrm>
        </p:grpSpPr>
        <p:sp>
          <p:nvSpPr>
            <p:cNvPr id="47" name="Oval 46"/>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sp>
        <p:nvSpPr>
          <p:cNvPr id="49" name="TextBox 48"/>
          <p:cNvSpPr txBox="1"/>
          <p:nvPr/>
        </p:nvSpPr>
        <p:spPr>
          <a:xfrm>
            <a:off x="870171" y="2254164"/>
            <a:ext cx="928459" cy="369332"/>
          </a:xfrm>
          <a:prstGeom prst="rect">
            <a:avLst/>
          </a:prstGeom>
          <a:noFill/>
        </p:spPr>
        <p:txBody>
          <a:bodyPr wrap="none" rtlCol="0">
            <a:spAutoFit/>
          </a:bodyPr>
          <a:lstStyle/>
          <a:p>
            <a:r>
              <a:rPr lang="en-US" dirty="0" smtClean="0"/>
              <a:t>Calcium</a:t>
            </a:r>
            <a:endParaRPr lang="en-US" dirty="0"/>
          </a:p>
        </p:txBody>
      </p:sp>
      <p:sp>
        <p:nvSpPr>
          <p:cNvPr id="52" name="TextBox 51"/>
          <p:cNvSpPr txBox="1"/>
          <p:nvPr/>
        </p:nvSpPr>
        <p:spPr>
          <a:xfrm>
            <a:off x="2771445" y="1841062"/>
            <a:ext cx="1162691" cy="369332"/>
          </a:xfrm>
          <a:prstGeom prst="rect">
            <a:avLst/>
          </a:prstGeom>
          <a:noFill/>
        </p:spPr>
        <p:txBody>
          <a:bodyPr wrap="none" rtlCol="0">
            <a:spAutoFit/>
          </a:bodyPr>
          <a:lstStyle/>
          <a:p>
            <a:r>
              <a:rPr lang="en-US" dirty="0" smtClean="0">
                <a:solidFill>
                  <a:schemeClr val="bg1"/>
                </a:solidFill>
              </a:rPr>
              <a:t>Carbonate</a:t>
            </a:r>
            <a:endParaRPr lang="en-US" dirty="0">
              <a:solidFill>
                <a:schemeClr val="bg1"/>
              </a:solidFill>
            </a:endParaRPr>
          </a:p>
        </p:txBody>
      </p:sp>
      <p:sp>
        <p:nvSpPr>
          <p:cNvPr id="53" name="TextBox 52"/>
          <p:cNvSpPr txBox="1"/>
          <p:nvPr/>
        </p:nvSpPr>
        <p:spPr>
          <a:xfrm>
            <a:off x="4723843" y="6286804"/>
            <a:ext cx="1931811" cy="369332"/>
          </a:xfrm>
          <a:prstGeom prst="rect">
            <a:avLst/>
          </a:prstGeom>
          <a:noFill/>
        </p:spPr>
        <p:txBody>
          <a:bodyPr wrap="none" rtlCol="0">
            <a:spAutoFit/>
          </a:bodyPr>
          <a:lstStyle/>
          <a:p>
            <a:r>
              <a:rPr lang="en-US" dirty="0" smtClean="0"/>
              <a:t>Calcium carbonate</a:t>
            </a:r>
            <a:endParaRPr lang="en-US" dirty="0"/>
          </a:p>
        </p:txBody>
      </p:sp>
      <p:sp>
        <p:nvSpPr>
          <p:cNvPr id="50" name="TextBox 49"/>
          <p:cNvSpPr txBox="1"/>
          <p:nvPr/>
        </p:nvSpPr>
        <p:spPr>
          <a:xfrm>
            <a:off x="4539112" y="3506199"/>
            <a:ext cx="184731" cy="369332"/>
          </a:xfrm>
          <a:prstGeom prst="rect">
            <a:avLst/>
          </a:prstGeom>
          <a:noFill/>
        </p:spPr>
        <p:txBody>
          <a:bodyPr wrap="none" rtlCol="0">
            <a:spAutoFit/>
          </a:bodyPr>
          <a:lstStyle/>
          <a:p>
            <a:endParaRPr lang="en-US" dirty="0"/>
          </a:p>
        </p:txBody>
      </p:sp>
      <p:grpSp>
        <p:nvGrpSpPr>
          <p:cNvPr id="19" name="Group 18"/>
          <p:cNvGrpSpPr/>
          <p:nvPr/>
        </p:nvGrpSpPr>
        <p:grpSpPr>
          <a:xfrm>
            <a:off x="3352791" y="3226220"/>
            <a:ext cx="1513115" cy="1302883"/>
            <a:chOff x="979714" y="1690688"/>
            <a:chExt cx="1513115" cy="1302883"/>
          </a:xfrm>
        </p:grpSpPr>
        <p:sp>
          <p:nvSpPr>
            <p:cNvPr id="20" name="Oval 19"/>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251857" y="2242461"/>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8" name="Group 7"/>
          <p:cNvGrpSpPr/>
          <p:nvPr/>
        </p:nvGrpSpPr>
        <p:grpSpPr>
          <a:xfrm>
            <a:off x="6158587" y="3093507"/>
            <a:ext cx="1513115" cy="1302883"/>
            <a:chOff x="8175170" y="2342129"/>
            <a:chExt cx="1513115" cy="1302883"/>
          </a:xfrm>
        </p:grpSpPr>
        <p:sp>
          <p:nvSpPr>
            <p:cNvPr id="7" name="Oval 6"/>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425541" y="2939536"/>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pic>
        <p:nvPicPr>
          <p:cNvPr id="55" name="Picture 54"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152010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8.33333E-7 2.22222E-6 L 0.0595 0.26273 " pathEditMode="relative" rAng="0" ptsTypes="AA">
                                      <p:cBhvr>
                                        <p:cTn id="14" dur="1500" fill="hold"/>
                                        <p:tgtEl>
                                          <p:spTgt spid="19"/>
                                        </p:tgtEl>
                                        <p:attrNameLst>
                                          <p:attrName>ppt_x</p:attrName>
                                          <p:attrName>ppt_y</p:attrName>
                                        </p:attrNameLst>
                                      </p:cBhvr>
                                      <p:rCtr x="2969" y="13125"/>
                                    </p:animMotion>
                                  </p:childTnLst>
                                </p:cTn>
                              </p:par>
                              <p:par>
                                <p:cTn id="15" presetID="42" presetClass="path" presetSubtype="0" accel="50000" decel="50000" fill="hold" nodeType="withEffect">
                                  <p:stCondLst>
                                    <p:cond delay="1500"/>
                                  </p:stCondLst>
                                  <p:childTnLst>
                                    <p:animMotion origin="layout" path="M 2.5E-6 -4.81481E-6 L -0.05274 0.26019 " pathEditMode="relative" rAng="0" ptsTypes="AA">
                                      <p:cBhvr>
                                        <p:cTn id="16" dur="1500" fill="hold"/>
                                        <p:tgtEl>
                                          <p:spTgt spid="8"/>
                                        </p:tgtEl>
                                        <p:attrNameLst>
                                          <p:attrName>ppt_x</p:attrName>
                                          <p:attrName>ppt_y</p:attrName>
                                        </p:attrNameLst>
                                      </p:cBhvr>
                                      <p:rCtr x="-2643" y="13009"/>
                                    </p:animMotion>
                                  </p:childTnLst>
                                </p:cTn>
                              </p:par>
                              <p:par>
                                <p:cTn id="17" presetID="1" presetClass="entr" presetSubtype="0" fill="hold" grpId="0" nodeType="withEffect">
                                  <p:stCondLst>
                                    <p:cond delay="300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2" grpId="0"/>
      <p:bldP spid="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4333" y="4329127"/>
            <a:ext cx="3370829" cy="2249647"/>
          </a:xfrm>
          <a:prstGeom prst="rect">
            <a:avLst/>
          </a:prstGeom>
        </p:spPr>
      </p:pic>
      <p:sp>
        <p:nvSpPr>
          <p:cNvPr id="2" name="Title 1"/>
          <p:cNvSpPr>
            <a:spLocks noGrp="1"/>
          </p:cNvSpPr>
          <p:nvPr>
            <p:ph type="title"/>
          </p:nvPr>
        </p:nvSpPr>
        <p:spPr>
          <a:xfrm>
            <a:off x="152395" y="-41710"/>
            <a:ext cx="10515600" cy="1325563"/>
          </a:xfrm>
        </p:spPr>
        <p:txBody>
          <a:bodyPr/>
          <a:lstStyle/>
          <a:p>
            <a:r>
              <a:rPr lang="en-US" dirty="0" smtClean="0"/>
              <a:t>How do oyster larvae form shells?</a:t>
            </a:r>
            <a:endParaRPr lang="en-US" dirty="0"/>
          </a:p>
        </p:txBody>
      </p:sp>
      <p:grpSp>
        <p:nvGrpSpPr>
          <p:cNvPr id="9" name="Group 8"/>
          <p:cNvGrpSpPr/>
          <p:nvPr/>
        </p:nvGrpSpPr>
        <p:grpSpPr>
          <a:xfrm>
            <a:off x="635444" y="1502026"/>
            <a:ext cx="1513115" cy="1302883"/>
            <a:chOff x="979714" y="1690688"/>
            <a:chExt cx="1513115" cy="1302883"/>
          </a:xfrm>
        </p:grpSpPr>
        <p:sp>
          <p:nvSpPr>
            <p:cNvPr id="4" name="Oval 3"/>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51857" y="2100943"/>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10" name="Group 9"/>
          <p:cNvGrpSpPr/>
          <p:nvPr/>
        </p:nvGrpSpPr>
        <p:grpSpPr>
          <a:xfrm>
            <a:off x="7919508" y="5301876"/>
            <a:ext cx="1513115" cy="1302883"/>
            <a:chOff x="979714" y="1690688"/>
            <a:chExt cx="1513115" cy="1302883"/>
          </a:xfrm>
        </p:grpSpPr>
        <p:sp>
          <p:nvSpPr>
            <p:cNvPr id="11" name="Oval 10"/>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51857" y="2100943"/>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13" name="Group 12"/>
          <p:cNvGrpSpPr/>
          <p:nvPr/>
        </p:nvGrpSpPr>
        <p:grpSpPr>
          <a:xfrm>
            <a:off x="8603778" y="1986119"/>
            <a:ext cx="1513115" cy="1302883"/>
            <a:chOff x="979714" y="1690688"/>
            <a:chExt cx="1513115" cy="1302883"/>
          </a:xfrm>
        </p:grpSpPr>
        <p:sp>
          <p:nvSpPr>
            <p:cNvPr id="14" name="Oval 13"/>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51857" y="2100943"/>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16" name="Group 15"/>
          <p:cNvGrpSpPr/>
          <p:nvPr/>
        </p:nvGrpSpPr>
        <p:grpSpPr>
          <a:xfrm>
            <a:off x="593653" y="5245354"/>
            <a:ext cx="1513115" cy="1302883"/>
            <a:chOff x="979714" y="1690688"/>
            <a:chExt cx="1513115" cy="1302883"/>
          </a:xfrm>
        </p:grpSpPr>
        <p:sp>
          <p:nvSpPr>
            <p:cNvPr id="17" name="Oval 16"/>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51857" y="2100943"/>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22" name="Group 21"/>
          <p:cNvGrpSpPr/>
          <p:nvPr/>
        </p:nvGrpSpPr>
        <p:grpSpPr>
          <a:xfrm>
            <a:off x="8235036" y="229697"/>
            <a:ext cx="1513115" cy="1302883"/>
            <a:chOff x="979714" y="1690688"/>
            <a:chExt cx="1513115" cy="1302883"/>
          </a:xfrm>
        </p:grpSpPr>
        <p:sp>
          <p:nvSpPr>
            <p:cNvPr id="23" name="Oval 22"/>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251857" y="2100943"/>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25" name="Group 24"/>
          <p:cNvGrpSpPr/>
          <p:nvPr/>
        </p:nvGrpSpPr>
        <p:grpSpPr>
          <a:xfrm>
            <a:off x="4410064" y="1087015"/>
            <a:ext cx="1513115" cy="1302883"/>
            <a:chOff x="979714" y="1690688"/>
            <a:chExt cx="1513115" cy="1302883"/>
          </a:xfrm>
        </p:grpSpPr>
        <p:sp>
          <p:nvSpPr>
            <p:cNvPr id="26" name="Oval 25"/>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251857" y="2100943"/>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28" name="Group 27"/>
          <p:cNvGrpSpPr/>
          <p:nvPr/>
        </p:nvGrpSpPr>
        <p:grpSpPr>
          <a:xfrm>
            <a:off x="10289648" y="5060689"/>
            <a:ext cx="1513115" cy="1302883"/>
            <a:chOff x="8175170" y="2342129"/>
            <a:chExt cx="1513115" cy="1302883"/>
          </a:xfrm>
        </p:grpSpPr>
        <p:sp>
          <p:nvSpPr>
            <p:cNvPr id="29" name="Oval 28"/>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grpSp>
        <p:nvGrpSpPr>
          <p:cNvPr id="31" name="Group 30"/>
          <p:cNvGrpSpPr/>
          <p:nvPr/>
        </p:nvGrpSpPr>
        <p:grpSpPr>
          <a:xfrm>
            <a:off x="1099840" y="3373690"/>
            <a:ext cx="1513115" cy="1302883"/>
            <a:chOff x="8175170" y="2342129"/>
            <a:chExt cx="1513115" cy="1302883"/>
          </a:xfrm>
        </p:grpSpPr>
        <p:sp>
          <p:nvSpPr>
            <p:cNvPr id="32" name="Oval 31"/>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grpSp>
        <p:nvGrpSpPr>
          <p:cNvPr id="34" name="Group 33"/>
          <p:cNvGrpSpPr/>
          <p:nvPr/>
        </p:nvGrpSpPr>
        <p:grpSpPr>
          <a:xfrm>
            <a:off x="10417624" y="233596"/>
            <a:ext cx="1513115" cy="1302883"/>
            <a:chOff x="8175170" y="2342129"/>
            <a:chExt cx="1513115" cy="1302883"/>
          </a:xfrm>
        </p:grpSpPr>
        <p:sp>
          <p:nvSpPr>
            <p:cNvPr id="35" name="Oval 34"/>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grpSp>
        <p:nvGrpSpPr>
          <p:cNvPr id="37" name="Group 36"/>
          <p:cNvGrpSpPr/>
          <p:nvPr/>
        </p:nvGrpSpPr>
        <p:grpSpPr>
          <a:xfrm>
            <a:off x="2596234" y="1049136"/>
            <a:ext cx="1513115" cy="1302883"/>
            <a:chOff x="8175170" y="2342129"/>
            <a:chExt cx="1513115" cy="1302883"/>
          </a:xfrm>
        </p:grpSpPr>
        <p:sp>
          <p:nvSpPr>
            <p:cNvPr id="38" name="Oval 37"/>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grpSp>
        <p:nvGrpSpPr>
          <p:cNvPr id="40" name="Group 39"/>
          <p:cNvGrpSpPr/>
          <p:nvPr/>
        </p:nvGrpSpPr>
        <p:grpSpPr>
          <a:xfrm>
            <a:off x="6408960" y="857860"/>
            <a:ext cx="1513115" cy="1302883"/>
            <a:chOff x="8175170" y="2342129"/>
            <a:chExt cx="1513115" cy="1302883"/>
          </a:xfrm>
        </p:grpSpPr>
        <p:sp>
          <p:nvSpPr>
            <p:cNvPr id="41" name="Oval 40"/>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grpSp>
        <p:nvGrpSpPr>
          <p:cNvPr id="43" name="Group 42"/>
          <p:cNvGrpSpPr/>
          <p:nvPr/>
        </p:nvGrpSpPr>
        <p:grpSpPr>
          <a:xfrm>
            <a:off x="10485784" y="2616680"/>
            <a:ext cx="1513115" cy="1302883"/>
            <a:chOff x="8175170" y="2342129"/>
            <a:chExt cx="1513115" cy="1302883"/>
          </a:xfrm>
        </p:grpSpPr>
        <p:sp>
          <p:nvSpPr>
            <p:cNvPr id="44" name="Oval 43"/>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grpSp>
        <p:nvGrpSpPr>
          <p:cNvPr id="46" name="Group 45"/>
          <p:cNvGrpSpPr/>
          <p:nvPr/>
        </p:nvGrpSpPr>
        <p:grpSpPr>
          <a:xfrm>
            <a:off x="8333007" y="3544556"/>
            <a:ext cx="1513115" cy="1302883"/>
            <a:chOff x="8175170" y="2342129"/>
            <a:chExt cx="1513115" cy="1302883"/>
          </a:xfrm>
        </p:grpSpPr>
        <p:sp>
          <p:nvSpPr>
            <p:cNvPr id="47" name="Oval 46"/>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8425541" y="2808904"/>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sp>
        <p:nvSpPr>
          <p:cNvPr id="49" name="TextBox 48"/>
          <p:cNvSpPr txBox="1"/>
          <p:nvPr/>
        </p:nvSpPr>
        <p:spPr>
          <a:xfrm>
            <a:off x="870171" y="2254164"/>
            <a:ext cx="928459" cy="369332"/>
          </a:xfrm>
          <a:prstGeom prst="rect">
            <a:avLst/>
          </a:prstGeom>
          <a:noFill/>
        </p:spPr>
        <p:txBody>
          <a:bodyPr wrap="none" rtlCol="0">
            <a:spAutoFit/>
          </a:bodyPr>
          <a:lstStyle/>
          <a:p>
            <a:r>
              <a:rPr lang="en-US" dirty="0" smtClean="0"/>
              <a:t>Calcium</a:t>
            </a:r>
            <a:endParaRPr lang="en-US" dirty="0"/>
          </a:p>
        </p:txBody>
      </p:sp>
      <p:sp>
        <p:nvSpPr>
          <p:cNvPr id="52" name="TextBox 51"/>
          <p:cNvSpPr txBox="1"/>
          <p:nvPr/>
        </p:nvSpPr>
        <p:spPr>
          <a:xfrm>
            <a:off x="2771445" y="1841062"/>
            <a:ext cx="1162691" cy="369332"/>
          </a:xfrm>
          <a:prstGeom prst="rect">
            <a:avLst/>
          </a:prstGeom>
          <a:noFill/>
        </p:spPr>
        <p:txBody>
          <a:bodyPr wrap="none" rtlCol="0">
            <a:spAutoFit/>
          </a:bodyPr>
          <a:lstStyle/>
          <a:p>
            <a:r>
              <a:rPr lang="en-US" dirty="0" smtClean="0">
                <a:solidFill>
                  <a:schemeClr val="bg1"/>
                </a:solidFill>
              </a:rPr>
              <a:t>Carbonate</a:t>
            </a:r>
            <a:endParaRPr lang="en-US" dirty="0">
              <a:solidFill>
                <a:schemeClr val="bg1"/>
              </a:solidFill>
            </a:endParaRPr>
          </a:p>
        </p:txBody>
      </p:sp>
      <p:sp>
        <p:nvSpPr>
          <p:cNvPr id="53" name="TextBox 52"/>
          <p:cNvSpPr txBox="1"/>
          <p:nvPr/>
        </p:nvSpPr>
        <p:spPr>
          <a:xfrm>
            <a:off x="4723843" y="6286804"/>
            <a:ext cx="1931811" cy="369332"/>
          </a:xfrm>
          <a:prstGeom prst="rect">
            <a:avLst/>
          </a:prstGeom>
          <a:noFill/>
        </p:spPr>
        <p:txBody>
          <a:bodyPr wrap="none" rtlCol="0">
            <a:spAutoFit/>
          </a:bodyPr>
          <a:lstStyle/>
          <a:p>
            <a:r>
              <a:rPr lang="en-US" dirty="0" smtClean="0"/>
              <a:t>Calcium carbonate</a:t>
            </a:r>
            <a:endParaRPr lang="en-US" dirty="0"/>
          </a:p>
        </p:txBody>
      </p:sp>
      <p:sp>
        <p:nvSpPr>
          <p:cNvPr id="50" name="TextBox 49"/>
          <p:cNvSpPr txBox="1"/>
          <p:nvPr/>
        </p:nvSpPr>
        <p:spPr>
          <a:xfrm>
            <a:off x="4539112" y="3506199"/>
            <a:ext cx="184731" cy="369332"/>
          </a:xfrm>
          <a:prstGeom prst="rect">
            <a:avLst/>
          </a:prstGeom>
          <a:noFill/>
        </p:spPr>
        <p:txBody>
          <a:bodyPr wrap="none" rtlCol="0">
            <a:spAutoFit/>
          </a:bodyPr>
          <a:lstStyle/>
          <a:p>
            <a:endParaRPr lang="en-US" dirty="0"/>
          </a:p>
        </p:txBody>
      </p:sp>
      <p:grpSp>
        <p:nvGrpSpPr>
          <p:cNvPr id="19" name="Group 18"/>
          <p:cNvGrpSpPr/>
          <p:nvPr/>
        </p:nvGrpSpPr>
        <p:grpSpPr>
          <a:xfrm>
            <a:off x="4133683" y="5060689"/>
            <a:ext cx="1513115" cy="1302883"/>
            <a:chOff x="979714" y="1690688"/>
            <a:chExt cx="1513115" cy="1302883"/>
          </a:xfrm>
        </p:grpSpPr>
        <p:sp>
          <p:nvSpPr>
            <p:cNvPr id="20" name="Oval 19"/>
            <p:cNvSpPr/>
            <p:nvPr/>
          </p:nvSpPr>
          <p:spPr>
            <a:xfrm>
              <a:off x="979714" y="1690688"/>
              <a:ext cx="1513115" cy="130288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251857" y="2242461"/>
              <a:ext cx="1012372" cy="369332"/>
            </a:xfrm>
            <a:prstGeom prst="rect">
              <a:avLst/>
            </a:prstGeom>
            <a:noFill/>
          </p:spPr>
          <p:txBody>
            <a:bodyPr wrap="square" rtlCol="0">
              <a:spAutoFit/>
            </a:bodyPr>
            <a:lstStyle/>
            <a:p>
              <a:pPr algn="ctr"/>
              <a:r>
                <a:rPr lang="en-US" dirty="0" smtClean="0"/>
                <a:t>Ca</a:t>
              </a:r>
              <a:r>
                <a:rPr lang="en-US" baseline="30000" dirty="0"/>
                <a:t>+</a:t>
              </a:r>
              <a:r>
                <a:rPr lang="en-US" baseline="30000" dirty="0" smtClean="0"/>
                <a:t>2</a:t>
              </a:r>
              <a:endParaRPr lang="en-US" baseline="30000" dirty="0"/>
            </a:p>
          </p:txBody>
        </p:sp>
      </p:grpSp>
      <p:grpSp>
        <p:nvGrpSpPr>
          <p:cNvPr id="8" name="Group 7"/>
          <p:cNvGrpSpPr/>
          <p:nvPr/>
        </p:nvGrpSpPr>
        <p:grpSpPr>
          <a:xfrm>
            <a:off x="5655889" y="4976096"/>
            <a:ext cx="1513115" cy="1302883"/>
            <a:chOff x="8175170" y="2342129"/>
            <a:chExt cx="1513115" cy="1302883"/>
          </a:xfrm>
        </p:grpSpPr>
        <p:sp>
          <p:nvSpPr>
            <p:cNvPr id="7" name="Oval 6"/>
            <p:cNvSpPr/>
            <p:nvPr/>
          </p:nvSpPr>
          <p:spPr>
            <a:xfrm>
              <a:off x="8175170" y="2342129"/>
              <a:ext cx="1513115" cy="1302883"/>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425541" y="2939536"/>
              <a:ext cx="1012372" cy="369332"/>
            </a:xfrm>
            <a:prstGeom prst="rect">
              <a:avLst/>
            </a:prstGeom>
            <a:noFill/>
          </p:spPr>
          <p:txBody>
            <a:bodyPr wrap="square" rtlCol="0">
              <a:spAutoFit/>
            </a:bodyPr>
            <a:lstStyle/>
            <a:p>
              <a:pPr algn="ctr"/>
              <a:r>
                <a:rPr lang="en-US" dirty="0" smtClean="0">
                  <a:solidFill>
                    <a:schemeClr val="bg1"/>
                  </a:solidFill>
                </a:rPr>
                <a:t>CO</a:t>
              </a:r>
              <a:r>
                <a:rPr lang="en-US" baseline="-25000" dirty="0" smtClean="0">
                  <a:solidFill>
                    <a:schemeClr val="bg1"/>
                  </a:solidFill>
                </a:rPr>
                <a:t>3</a:t>
              </a:r>
              <a:r>
                <a:rPr lang="en-US" baseline="30000" dirty="0" smtClean="0">
                  <a:solidFill>
                    <a:schemeClr val="bg1"/>
                  </a:solidFill>
                </a:rPr>
                <a:t>-2</a:t>
              </a:r>
              <a:endParaRPr lang="en-US" baseline="30000" dirty="0">
                <a:solidFill>
                  <a:schemeClr val="bg1"/>
                </a:solidFill>
              </a:endParaRPr>
            </a:p>
          </p:txBody>
        </p:sp>
      </p:grpSp>
      <p:sp>
        <p:nvSpPr>
          <p:cNvPr id="3" name="TextBox 2"/>
          <p:cNvSpPr txBox="1"/>
          <p:nvPr/>
        </p:nvSpPr>
        <p:spPr>
          <a:xfrm>
            <a:off x="3643635" y="2597885"/>
            <a:ext cx="3886663" cy="1815882"/>
          </a:xfrm>
          <a:prstGeom prst="rect">
            <a:avLst/>
          </a:prstGeom>
          <a:noFill/>
          <a:ln w="28575">
            <a:solidFill>
              <a:srgbClr val="FFC000"/>
            </a:solidFill>
          </a:ln>
        </p:spPr>
        <p:txBody>
          <a:bodyPr wrap="square" rtlCol="0">
            <a:spAutoFit/>
          </a:bodyPr>
          <a:lstStyle/>
          <a:p>
            <a:r>
              <a:rPr lang="en-US" sz="2800" dirty="0" smtClean="0"/>
              <a:t>If oyster larvae can’t form shells, they cannot eat and they don’t survive to reproduce.  </a:t>
            </a:r>
            <a:endParaRPr lang="en-US" sz="2800" dirty="0"/>
          </a:p>
        </p:txBody>
      </p:sp>
      <p:pic>
        <p:nvPicPr>
          <p:cNvPr id="55" name="Picture 54"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3433335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www.blueoceanstrategy.com/wp-content/uploads/2015/01/What-is-blue-ocean-strategy.jpg"/>
          <p:cNvPicPr>
            <a:picLocks noChangeAspect="1" noChangeArrowheads="1"/>
          </p:cNvPicPr>
          <p:nvPr/>
        </p:nvPicPr>
        <p:blipFill rotWithShape="1">
          <a:blip r:embed="rId3">
            <a:extLst>
              <a:ext uri="{28A0092B-C50C-407E-A947-70E740481C1C}">
                <a14:useLocalDpi xmlns:a14="http://schemas.microsoft.com/office/drawing/2010/main" val="0"/>
              </a:ext>
            </a:extLst>
          </a:blip>
          <a:srcRect l="3351" r="3416"/>
          <a:stretch/>
        </p:blipFill>
        <p:spPr bwMode="auto">
          <a:xfrm>
            <a:off x="-2604" y="-1"/>
            <a:ext cx="12206974" cy="68862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49104" y="-54921"/>
            <a:ext cx="6637162" cy="2375956"/>
          </a:xfrm>
        </p:spPr>
        <p:txBody>
          <a:bodyPr>
            <a:normAutofit/>
          </a:bodyPr>
          <a:lstStyle/>
          <a:p>
            <a:pPr marL="0" indent="0">
              <a:buNone/>
            </a:pPr>
            <a:r>
              <a:rPr lang="en-US" sz="4000" dirty="0">
                <a:solidFill>
                  <a:schemeClr val="bg1"/>
                </a:solidFill>
              </a:rPr>
              <a:t>How does </a:t>
            </a:r>
            <a:r>
              <a:rPr lang="en-US" sz="4000" dirty="0" smtClean="0">
                <a:solidFill>
                  <a:schemeClr val="bg1"/>
                </a:solidFill>
              </a:rPr>
              <a:t>a more acidic ocean </a:t>
            </a:r>
            <a:r>
              <a:rPr lang="en-US" sz="4000" dirty="0">
                <a:solidFill>
                  <a:schemeClr val="bg1"/>
                </a:solidFill>
              </a:rPr>
              <a:t>affect </a:t>
            </a:r>
            <a:r>
              <a:rPr lang="en-US" sz="4000" dirty="0" smtClean="0">
                <a:solidFill>
                  <a:schemeClr val="bg1"/>
                </a:solidFill>
              </a:rPr>
              <a:t>oyster larvae’s </a:t>
            </a:r>
            <a:r>
              <a:rPr lang="en-US" sz="4000" dirty="0">
                <a:solidFill>
                  <a:schemeClr val="bg1"/>
                </a:solidFill>
              </a:rPr>
              <a:t>ability to build </a:t>
            </a:r>
            <a:r>
              <a:rPr lang="en-US" sz="4000" dirty="0" smtClean="0">
                <a:solidFill>
                  <a:schemeClr val="bg1"/>
                </a:solidFill>
              </a:rPr>
              <a:t>shell?</a:t>
            </a:r>
            <a:endParaRPr lang="en-US" sz="4000" dirty="0">
              <a:solidFill>
                <a:schemeClr val="bg1"/>
              </a:solidFill>
            </a:endParaRPr>
          </a:p>
        </p:txBody>
      </p:sp>
      <p:pic>
        <p:nvPicPr>
          <p:cNvPr id="4" name="Picture Placeholder 4"/>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32" t="9126" r="2832" b="44234"/>
          <a:stretch/>
        </p:blipFill>
        <p:spPr>
          <a:xfrm>
            <a:off x="6236453" y="4622956"/>
            <a:ext cx="6172200" cy="2273066"/>
          </a:xfrm>
          <a:prstGeom prst="rect">
            <a:avLst/>
          </a:prstGeom>
        </p:spPr>
      </p:pic>
      <p:pic>
        <p:nvPicPr>
          <p:cNvPr id="7170" name="Picture 2" descr="https://upload.wikimedia.org/wikipedia/commons/thumb/a/a1/PH_Scale.svg/2000px-PH_Scale.svg.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5305"/>
          <a:stretch/>
        </p:blipFill>
        <p:spPr bwMode="auto">
          <a:xfrm>
            <a:off x="245567" y="2032977"/>
            <a:ext cx="1117724" cy="47252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tulogo_c.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11539152"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9620818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62607" y="141890"/>
            <a:ext cx="2047355" cy="830997"/>
          </a:xfrm>
          <a:prstGeom prst="rect">
            <a:avLst/>
          </a:prstGeom>
          <a:noFill/>
        </p:spPr>
        <p:txBody>
          <a:bodyPr wrap="none" rtlCol="0">
            <a:spAutoFit/>
          </a:bodyPr>
          <a:lstStyle/>
          <a:p>
            <a:r>
              <a:rPr lang="en-US" sz="4800" dirty="0" smtClean="0"/>
              <a:t>Models</a:t>
            </a:r>
            <a:endParaRPr lang="en-US" sz="4800" dirty="0"/>
          </a:p>
        </p:txBody>
      </p:sp>
      <p:sp>
        <p:nvSpPr>
          <p:cNvPr id="2" name="TextBox 1"/>
          <p:cNvSpPr txBox="1"/>
          <p:nvPr/>
        </p:nvSpPr>
        <p:spPr>
          <a:xfrm>
            <a:off x="1425880" y="2721549"/>
            <a:ext cx="3871335" cy="1200329"/>
          </a:xfrm>
          <a:prstGeom prst="rect">
            <a:avLst/>
          </a:prstGeom>
          <a:noFill/>
        </p:spPr>
        <p:txBody>
          <a:bodyPr wrap="square" rtlCol="0">
            <a:spAutoFit/>
          </a:bodyPr>
          <a:lstStyle/>
          <a:p>
            <a:r>
              <a:rPr lang="en-US" sz="3600" dirty="0" smtClean="0"/>
              <a:t>How are models used in science?</a:t>
            </a:r>
            <a:endParaRPr lang="en-US" sz="3600" dirty="0"/>
          </a:p>
        </p:txBody>
      </p:sp>
      <p:sp>
        <p:nvSpPr>
          <p:cNvPr id="3" name="Oval Callout 2"/>
          <p:cNvSpPr/>
          <p:nvPr/>
        </p:nvSpPr>
        <p:spPr>
          <a:xfrm>
            <a:off x="362607" y="2592430"/>
            <a:ext cx="5479393" cy="1646198"/>
          </a:xfrm>
          <a:prstGeom prst="wedgeEllipseCallout">
            <a:avLst>
              <a:gd name="adj1" fmla="val -49512"/>
              <a:gd name="adj2" fmla="val 761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790544" y="239577"/>
            <a:ext cx="4607620" cy="2643014"/>
            <a:chOff x="6850581" y="512818"/>
            <a:chExt cx="4607620" cy="2643014"/>
          </a:xfrm>
        </p:grpSpPr>
        <p:sp>
          <p:nvSpPr>
            <p:cNvPr id="11" name="TextBox 10"/>
            <p:cNvSpPr txBox="1"/>
            <p:nvPr/>
          </p:nvSpPr>
          <p:spPr>
            <a:xfrm>
              <a:off x="7175321" y="849534"/>
              <a:ext cx="3958139" cy="1754326"/>
            </a:xfrm>
            <a:prstGeom prst="rect">
              <a:avLst/>
            </a:prstGeom>
            <a:noFill/>
          </p:spPr>
          <p:txBody>
            <a:bodyPr wrap="square" rtlCol="0">
              <a:spAutoFit/>
            </a:bodyPr>
            <a:lstStyle/>
            <a:p>
              <a:pPr algn="ctr"/>
              <a:r>
                <a:rPr lang="en-US" sz="3600" dirty="0" smtClean="0"/>
                <a:t>Scientists use models to explain phenomena.</a:t>
              </a:r>
              <a:endParaRPr lang="en-US" sz="3600" dirty="0"/>
            </a:p>
          </p:txBody>
        </p:sp>
        <p:sp>
          <p:nvSpPr>
            <p:cNvPr id="13" name="Oval Callout 12"/>
            <p:cNvSpPr/>
            <p:nvPr/>
          </p:nvSpPr>
          <p:spPr>
            <a:xfrm>
              <a:off x="6850581" y="512818"/>
              <a:ext cx="4607620" cy="2643014"/>
            </a:xfrm>
            <a:prstGeom prst="wedgeEllipseCallout">
              <a:avLst>
                <a:gd name="adj1" fmla="val 62432"/>
                <a:gd name="adj2" fmla="val 3329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5765050" y="3155832"/>
            <a:ext cx="6044795" cy="2891753"/>
            <a:chOff x="6147205" y="3415529"/>
            <a:chExt cx="6044795" cy="2891753"/>
          </a:xfrm>
        </p:grpSpPr>
        <p:sp>
          <p:nvSpPr>
            <p:cNvPr id="8" name="Oval Callout 7"/>
            <p:cNvSpPr/>
            <p:nvPr/>
          </p:nvSpPr>
          <p:spPr>
            <a:xfrm>
              <a:off x="6147205" y="3415529"/>
              <a:ext cx="6044795" cy="2891753"/>
            </a:xfrm>
            <a:prstGeom prst="wedgeEllipseCallout">
              <a:avLst>
                <a:gd name="adj1" fmla="val 34290"/>
                <a:gd name="adj2" fmla="val 7359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98328" y="3808640"/>
              <a:ext cx="4156363" cy="2308324"/>
            </a:xfrm>
            <a:prstGeom prst="rect">
              <a:avLst/>
            </a:prstGeom>
            <a:noFill/>
          </p:spPr>
          <p:txBody>
            <a:bodyPr wrap="square" rtlCol="0">
              <a:spAutoFit/>
            </a:bodyPr>
            <a:lstStyle/>
            <a:p>
              <a:r>
                <a:rPr lang="en-US" sz="3600" dirty="0" smtClean="0"/>
                <a:t>Scientists also use models to make and test predications about phenomena.  </a:t>
              </a:r>
              <a:endParaRPr lang="en-US" sz="3600" dirty="0"/>
            </a:p>
          </p:txBody>
        </p:sp>
      </p:grpSp>
      <p:pic>
        <p:nvPicPr>
          <p:cNvPr id="12" name="Picture 11"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32169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static.pexels.com/photos/7321/sea-water-ocean-horiz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4" r="2778"/>
          <a:stretch/>
        </p:blipFill>
        <p:spPr bwMode="auto">
          <a:xfrm>
            <a:off x="-522630" y="-26351"/>
            <a:ext cx="12699814" cy="7019958"/>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90931" y="56631"/>
            <a:ext cx="3652730" cy="2310051"/>
          </a:xfrm>
          <a:prstGeom prst="wedgeEllipseCallout">
            <a:avLst>
              <a:gd name="adj1" fmla="val -50888"/>
              <a:gd name="adj2" fmla="val 4744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6660" y="569019"/>
            <a:ext cx="3146182" cy="1200329"/>
          </a:xfrm>
          <a:prstGeom prst="rect">
            <a:avLst/>
          </a:prstGeom>
          <a:noFill/>
        </p:spPr>
        <p:txBody>
          <a:bodyPr wrap="square" rtlCol="0">
            <a:spAutoFit/>
          </a:bodyPr>
          <a:lstStyle/>
          <a:p>
            <a:r>
              <a:rPr lang="en-US" sz="2400" b="1" dirty="0" smtClean="0">
                <a:solidFill>
                  <a:schemeClr val="bg1">
                    <a:lumMod val="95000"/>
                  </a:schemeClr>
                </a:solidFill>
              </a:rPr>
              <a:t>What happened </a:t>
            </a:r>
            <a:r>
              <a:rPr lang="en-US" sz="2400" b="1" dirty="0">
                <a:solidFill>
                  <a:schemeClr val="bg1">
                    <a:lumMod val="95000"/>
                  </a:schemeClr>
                </a:solidFill>
              </a:rPr>
              <a:t>when people starting burning fossil fuels for energy?</a:t>
            </a:r>
          </a:p>
        </p:txBody>
      </p:sp>
      <p:grpSp>
        <p:nvGrpSpPr>
          <p:cNvPr id="10" name="Group 9"/>
          <p:cNvGrpSpPr/>
          <p:nvPr/>
        </p:nvGrpSpPr>
        <p:grpSpPr>
          <a:xfrm>
            <a:off x="-95232" y="3625327"/>
            <a:ext cx="4355259" cy="3368280"/>
            <a:chOff x="515908" y="3697922"/>
            <a:chExt cx="4168999" cy="2779333"/>
          </a:xfrm>
        </p:grpSpPr>
        <p:pic>
          <p:nvPicPr>
            <p:cNvPr id="11" name="Picture 2" descr="Industry, Power, Energy, Industrial, Plant, Fac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08" y="3697922"/>
              <a:ext cx="4168999" cy="27793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15908" y="6272529"/>
              <a:ext cx="3666388" cy="200055"/>
            </a:xfrm>
            <a:prstGeom prst="rect">
              <a:avLst/>
            </a:prstGeom>
            <a:noFill/>
          </p:spPr>
          <p:txBody>
            <a:bodyPr wrap="none" rtlCol="0">
              <a:spAutoFit/>
            </a:bodyPr>
            <a:lstStyle/>
            <a:p>
              <a:r>
                <a:rPr lang="en-US" sz="700" dirty="0">
                  <a:solidFill>
                    <a:schemeClr val="bg1">
                      <a:lumMod val="95000"/>
                    </a:schemeClr>
                  </a:solidFill>
                </a:rPr>
                <a:t>http://maxpixel.freegreatpicture.com/Industry-Plant-Industrial-Energy-Factory-Power-1827884</a:t>
              </a:r>
            </a:p>
          </p:txBody>
        </p:sp>
      </p:grpSp>
      <p:grpSp>
        <p:nvGrpSpPr>
          <p:cNvPr id="3" name="Group 2"/>
          <p:cNvGrpSpPr/>
          <p:nvPr/>
        </p:nvGrpSpPr>
        <p:grpSpPr>
          <a:xfrm>
            <a:off x="8717391" y="4443966"/>
            <a:ext cx="3152573" cy="2072605"/>
            <a:chOff x="8717391" y="4443966"/>
            <a:chExt cx="3152573" cy="2072605"/>
          </a:xfrm>
        </p:grpSpPr>
        <p:sp>
          <p:nvSpPr>
            <p:cNvPr id="16" name="Oval Callout 15"/>
            <p:cNvSpPr/>
            <p:nvPr/>
          </p:nvSpPr>
          <p:spPr>
            <a:xfrm>
              <a:off x="8717391" y="4443966"/>
              <a:ext cx="3128613" cy="2072605"/>
            </a:xfrm>
            <a:prstGeom prst="wedgeEllipseCallout">
              <a:avLst>
                <a:gd name="adj1" fmla="val 52521"/>
                <a:gd name="adj2" fmla="val 487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036578" y="4731513"/>
              <a:ext cx="2833386" cy="1569660"/>
            </a:xfrm>
            <a:prstGeom prst="rect">
              <a:avLst/>
            </a:prstGeom>
            <a:noFill/>
          </p:spPr>
          <p:txBody>
            <a:bodyPr wrap="square" rtlCol="0">
              <a:spAutoFit/>
            </a:bodyPr>
            <a:lstStyle/>
            <a:p>
              <a:r>
                <a:rPr lang="en-US" sz="2400" b="1" dirty="0" smtClean="0">
                  <a:solidFill>
                    <a:schemeClr val="bg1">
                      <a:lumMod val="95000"/>
                    </a:schemeClr>
                  </a:solidFill>
                </a:rPr>
                <a:t>More CO</a:t>
              </a:r>
              <a:r>
                <a:rPr lang="en-US" sz="2400" b="1" baseline="-25000" dirty="0" smtClean="0">
                  <a:solidFill>
                    <a:schemeClr val="bg1">
                      <a:lumMod val="95000"/>
                    </a:schemeClr>
                  </a:solidFill>
                </a:rPr>
                <a:t>2</a:t>
              </a:r>
              <a:r>
                <a:rPr lang="en-US" sz="2400" b="1" dirty="0" smtClean="0">
                  <a:solidFill>
                    <a:schemeClr val="bg1">
                      <a:lumMod val="95000"/>
                    </a:schemeClr>
                  </a:solidFill>
                </a:rPr>
                <a:t> was released and it went into the atmosphere and oceans.</a:t>
              </a:r>
              <a:endParaRPr lang="en-US" sz="2400" b="1" dirty="0">
                <a:solidFill>
                  <a:schemeClr val="bg1">
                    <a:lumMod val="95000"/>
                  </a:schemeClr>
                </a:solidFill>
              </a:endParaRPr>
            </a:p>
          </p:txBody>
        </p:sp>
      </p:grpSp>
      <p:pic>
        <p:nvPicPr>
          <p:cNvPr id="4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2844558" y="2628557"/>
            <a:ext cx="957281" cy="501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829558" y="64542"/>
            <a:ext cx="7165052" cy="5784689"/>
            <a:chOff x="3829558" y="64542"/>
            <a:chExt cx="7165052" cy="5784689"/>
          </a:xfrm>
        </p:grpSpPr>
        <p:pic>
          <p:nvPicPr>
            <p:cNvPr id="3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929697">
              <a:off x="7971293" y="179353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0366257">
              <a:off x="8745110" y="165363"/>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0366257">
              <a:off x="3829558" y="6454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7193531" y="65072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0514642">
              <a:off x="5525404" y="604659"/>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4166077" y="124050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6004044" y="153918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4356740" y="3167831"/>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6917345" y="289744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637851">
              <a:off x="6058171" y="534820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929697">
              <a:off x="10037329" y="1800551"/>
              <a:ext cx="957281" cy="501025"/>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9115677">
            <a:off x="9446549" y="3101299"/>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9115677">
            <a:off x="10480159" y="414207"/>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9115677">
            <a:off x="5985260" y="369934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088450">
            <a:off x="7588584" y="355491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1353128">
            <a:off x="4439878" y="220416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1353128">
            <a:off x="471606" y="259486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011645">
            <a:off x="10771667" y="2741483"/>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0172384">
            <a:off x="8542016" y="852604"/>
            <a:ext cx="957281" cy="50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87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4.58333E-6 -3.7037E-7 L 0.01679 0.49861 " pathEditMode="relative" rAng="0" ptsTypes="AA">
                                      <p:cBhvr>
                                        <p:cTn id="8" dur="2000" fill="hold"/>
                                        <p:tgtEl>
                                          <p:spTgt spid="65"/>
                                        </p:tgtEl>
                                        <p:attrNameLst>
                                          <p:attrName>ppt_x</p:attrName>
                                          <p:attrName>ppt_y</p:attrName>
                                        </p:attrNameLst>
                                      </p:cBhvr>
                                      <p:rCtr x="833" y="24931"/>
                                    </p:animMotion>
                                  </p:childTnLst>
                                </p:cTn>
                              </p:par>
                              <p:par>
                                <p:cTn id="9" presetID="42" presetClass="path" presetSubtype="0" accel="50000" decel="50000" fill="hold" nodeType="withEffect">
                                  <p:stCondLst>
                                    <p:cond delay="0"/>
                                  </p:stCondLst>
                                  <p:childTnLst>
                                    <p:animMotion origin="layout" path="M 1.875E-6 4.07407E-6 L -0.06159 0.34282 " pathEditMode="relative" rAng="0" ptsTypes="AA">
                                      <p:cBhvr>
                                        <p:cTn id="10" dur="2000" fill="hold"/>
                                        <p:tgtEl>
                                          <p:spTgt spid="63"/>
                                        </p:tgtEl>
                                        <p:attrNameLst>
                                          <p:attrName>ppt_x</p:attrName>
                                          <p:attrName>ppt_y</p:attrName>
                                        </p:attrNameLst>
                                      </p:cBhvr>
                                      <p:rCtr x="-3086" y="17130"/>
                                    </p:animMotion>
                                  </p:childTnLst>
                                </p:cTn>
                              </p:par>
                              <p:par>
                                <p:cTn id="11" presetID="42" presetClass="path" presetSubtype="0" accel="50000" decel="50000" fill="hold" nodeType="withEffect">
                                  <p:stCondLst>
                                    <p:cond delay="0"/>
                                  </p:stCondLst>
                                  <p:childTnLst>
                                    <p:animMotion origin="layout" path="M -2.5E-6 2.59259E-6 L 0.10274 0.49259 " pathEditMode="relative" rAng="0" ptsTypes="AA">
                                      <p:cBhvr>
                                        <p:cTn id="12" dur="2000" fill="hold"/>
                                        <p:tgtEl>
                                          <p:spTgt spid="51"/>
                                        </p:tgtEl>
                                        <p:attrNameLst>
                                          <p:attrName>ppt_x</p:attrName>
                                          <p:attrName>ppt_y</p:attrName>
                                        </p:attrNameLst>
                                      </p:cBhvr>
                                      <p:rCtr x="5130" y="24630"/>
                                    </p:animMotion>
                                  </p:childTnLst>
                                </p:cTn>
                              </p:par>
                              <p:par>
                                <p:cTn id="13" presetID="42" presetClass="path" presetSubtype="0" accel="50000" decel="50000" fill="hold" nodeType="withEffect">
                                  <p:stCondLst>
                                    <p:cond delay="0"/>
                                  </p:stCondLst>
                                  <p:childTnLst>
                                    <p:animMotion origin="layout" path="M -3.75E-6 3.7037E-7 L -0.10729 0.58079 " pathEditMode="relative" rAng="0" ptsTypes="AA">
                                      <p:cBhvr>
                                        <p:cTn id="14" dur="2000" fill="hold"/>
                                        <p:tgtEl>
                                          <p:spTgt spid="68"/>
                                        </p:tgtEl>
                                        <p:attrNameLst>
                                          <p:attrName>ppt_x</p:attrName>
                                          <p:attrName>ppt_y</p:attrName>
                                        </p:attrNameLst>
                                      </p:cBhvr>
                                      <p:rCtr x="-5365" y="29028"/>
                                    </p:animMotion>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46" y="-40597"/>
            <a:ext cx="6254225" cy="997053"/>
          </a:xfrm>
        </p:spPr>
        <p:txBody>
          <a:bodyPr>
            <a:normAutofit/>
          </a:bodyPr>
          <a:lstStyle/>
          <a:p>
            <a:r>
              <a:rPr lang="en-US" sz="3600" i="1" dirty="0" smtClean="0"/>
              <a:t>The Carbonate Model Challenge</a:t>
            </a:r>
            <a:endParaRPr lang="en-US" sz="3600" i="1" dirty="0"/>
          </a:p>
        </p:txBody>
      </p:sp>
      <p:sp>
        <p:nvSpPr>
          <p:cNvPr id="4" name="TextBox 3"/>
          <p:cNvSpPr txBox="1"/>
          <p:nvPr/>
        </p:nvSpPr>
        <p:spPr>
          <a:xfrm>
            <a:off x="1009284" y="5627064"/>
            <a:ext cx="1739772" cy="954107"/>
          </a:xfrm>
          <a:prstGeom prst="rect">
            <a:avLst/>
          </a:prstGeom>
          <a:noFill/>
        </p:spPr>
        <p:txBody>
          <a:bodyPr wrap="none" rtlCol="0">
            <a:spAutoFit/>
          </a:bodyPr>
          <a:lstStyle/>
          <a:p>
            <a:r>
              <a:rPr lang="en-US" sz="2800" dirty="0" smtClean="0"/>
              <a:t>Ocean in </a:t>
            </a:r>
          </a:p>
          <a:p>
            <a:r>
              <a:rPr lang="en-US" sz="2800" dirty="0"/>
              <a:t>b</a:t>
            </a:r>
            <a:r>
              <a:rPr lang="en-US" sz="2800" dirty="0" smtClean="0"/>
              <a:t>lack bowl</a:t>
            </a:r>
            <a:endParaRPr lang="en-US" sz="2800" dirty="0"/>
          </a:p>
        </p:txBody>
      </p:sp>
      <p:sp>
        <p:nvSpPr>
          <p:cNvPr id="14" name="Rectangle 13"/>
          <p:cNvSpPr/>
          <p:nvPr/>
        </p:nvSpPr>
        <p:spPr>
          <a:xfrm>
            <a:off x="6921961" y="361026"/>
            <a:ext cx="4922221" cy="1190860"/>
          </a:xfrm>
          <a:prstGeom prst="rect">
            <a:avLst/>
          </a:prstGeom>
        </p:spPr>
        <p:txBody>
          <a:bodyPr wrap="square">
            <a:spAutoFit/>
          </a:bodyPr>
          <a:lstStyle/>
          <a:p>
            <a:r>
              <a:rPr lang="en-US" sz="2400" dirty="0" smtClean="0"/>
              <a:t>Which of these oceans represents a healthy ocean and which represents an acidified ocean?</a:t>
            </a:r>
            <a:endParaRPr lang="en-US" sz="2400" dirty="0"/>
          </a:p>
        </p:txBody>
      </p:sp>
      <p:sp>
        <p:nvSpPr>
          <p:cNvPr id="42" name="Oval Callout 41"/>
          <p:cNvSpPr/>
          <p:nvPr/>
        </p:nvSpPr>
        <p:spPr>
          <a:xfrm>
            <a:off x="6130763" y="93718"/>
            <a:ext cx="5949776" cy="1646198"/>
          </a:xfrm>
          <a:prstGeom prst="wedgeEllipseCallout">
            <a:avLst>
              <a:gd name="adj1" fmla="val -50425"/>
              <a:gd name="adj2" fmla="val -3103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8468" t="789" r="12942" b="-331"/>
          <a:stretch/>
        </p:blipFill>
        <p:spPr>
          <a:xfrm rot="5400000">
            <a:off x="7703955" y="2259688"/>
            <a:ext cx="3358231" cy="3376522"/>
          </a:xfrm>
          <a:prstGeom prst="ellipse">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5059" t="1198" r="16549" b="7612"/>
          <a:stretch/>
        </p:blipFill>
        <p:spPr>
          <a:xfrm rot="5400000">
            <a:off x="535949" y="2343105"/>
            <a:ext cx="2875809" cy="2875812"/>
          </a:xfrm>
          <a:prstGeom prst="ellipse">
            <a:avLst/>
          </a:prstGeom>
        </p:spPr>
      </p:pic>
      <p:sp>
        <p:nvSpPr>
          <p:cNvPr id="15" name="TextBox 14"/>
          <p:cNvSpPr txBox="1"/>
          <p:nvPr/>
        </p:nvSpPr>
        <p:spPr>
          <a:xfrm>
            <a:off x="8513184" y="5627063"/>
            <a:ext cx="1803251" cy="954107"/>
          </a:xfrm>
          <a:prstGeom prst="rect">
            <a:avLst/>
          </a:prstGeom>
          <a:noFill/>
        </p:spPr>
        <p:txBody>
          <a:bodyPr wrap="none" rtlCol="0">
            <a:spAutoFit/>
          </a:bodyPr>
          <a:lstStyle/>
          <a:p>
            <a:r>
              <a:rPr lang="en-US" sz="2800" dirty="0" smtClean="0"/>
              <a:t>Ocean in </a:t>
            </a:r>
          </a:p>
          <a:p>
            <a:r>
              <a:rPr lang="en-US" sz="2800" dirty="0" smtClean="0"/>
              <a:t>white bowl</a:t>
            </a:r>
            <a:endParaRPr lang="en-US" sz="2800" dirty="0"/>
          </a:p>
        </p:txBody>
      </p:sp>
      <p:pic>
        <p:nvPicPr>
          <p:cNvPr id="10" name="Picture 9" descr="tulogo_c.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178302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l="8468" t="789" r="12942" b="-331"/>
          <a:stretch/>
        </p:blipFill>
        <p:spPr>
          <a:xfrm rot="5400000">
            <a:off x="7769561" y="1784504"/>
            <a:ext cx="4375656" cy="4399489"/>
          </a:xfrm>
          <a:prstGeom prst="ellipse">
            <a:avLst/>
          </a:prstGeom>
        </p:spPr>
      </p:pic>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l="15059" t="1198" r="16549" b="7612"/>
          <a:stretch/>
        </p:blipFill>
        <p:spPr>
          <a:xfrm rot="5400000">
            <a:off x="111836" y="1907764"/>
            <a:ext cx="3946717" cy="3946721"/>
          </a:xfrm>
          <a:prstGeom prst="ellipse">
            <a:avLst/>
          </a:prstGeom>
        </p:spPr>
      </p:pic>
      <p:sp>
        <p:nvSpPr>
          <p:cNvPr id="2" name="Title 1"/>
          <p:cNvSpPr>
            <a:spLocks noGrp="1"/>
          </p:cNvSpPr>
          <p:nvPr>
            <p:ph type="title"/>
          </p:nvPr>
        </p:nvSpPr>
        <p:spPr>
          <a:xfrm>
            <a:off x="39646" y="-40597"/>
            <a:ext cx="6254225" cy="997053"/>
          </a:xfrm>
        </p:spPr>
        <p:txBody>
          <a:bodyPr>
            <a:normAutofit/>
          </a:bodyPr>
          <a:lstStyle/>
          <a:p>
            <a:r>
              <a:rPr lang="en-US" sz="3600" i="1" dirty="0" smtClean="0"/>
              <a:t>The Carbonate Model Challenge</a:t>
            </a:r>
            <a:endParaRPr lang="en-US" sz="3600" i="1" dirty="0"/>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3333" t="51571" r="37671" b="36649"/>
          <a:stretch/>
        </p:blipFill>
        <p:spPr>
          <a:xfrm rot="5400000">
            <a:off x="4922025" y="4496101"/>
            <a:ext cx="936037" cy="919323"/>
          </a:xfrm>
          <a:prstGeom prst="ellipse">
            <a:avLst/>
          </a:prstGeom>
        </p:spPr>
      </p:pic>
      <p:sp>
        <p:nvSpPr>
          <p:cNvPr id="33" name="TextBox 32"/>
          <p:cNvSpPr txBox="1"/>
          <p:nvPr/>
        </p:nvSpPr>
        <p:spPr>
          <a:xfrm>
            <a:off x="5822182" y="4759805"/>
            <a:ext cx="2183355" cy="369332"/>
          </a:xfrm>
          <a:prstGeom prst="rect">
            <a:avLst/>
          </a:prstGeom>
          <a:noFill/>
        </p:spPr>
        <p:txBody>
          <a:bodyPr wrap="none" rtlCol="0">
            <a:spAutoFit/>
          </a:bodyPr>
          <a:lstStyle/>
          <a:p>
            <a:r>
              <a:rPr lang="en-US" dirty="0" smtClean="0"/>
              <a:t>Carbonate ion </a:t>
            </a:r>
            <a:r>
              <a:rPr lang="en-US" dirty="0"/>
              <a:t>(</a:t>
            </a:r>
            <a:r>
              <a:rPr lang="en-US" dirty="0" smtClean="0"/>
              <a:t>CO</a:t>
            </a:r>
            <a:r>
              <a:rPr lang="en-US" baseline="-25000" dirty="0" smtClean="0"/>
              <a:t>3</a:t>
            </a:r>
            <a:r>
              <a:rPr lang="en-US" baseline="30000" dirty="0" smtClean="0"/>
              <a:t>-2</a:t>
            </a:r>
            <a:r>
              <a:rPr lang="en-US" dirty="0" smtClean="0"/>
              <a:t>)</a:t>
            </a:r>
            <a:endParaRPr lang="en-US" dirty="0"/>
          </a:p>
        </p:txBody>
      </p:sp>
      <p:cxnSp>
        <p:nvCxnSpPr>
          <p:cNvPr id="16" name="Straight Arrow Connector 15"/>
          <p:cNvCxnSpPr>
            <a:stCxn id="13" idx="4"/>
          </p:cNvCxnSpPr>
          <p:nvPr/>
        </p:nvCxnSpPr>
        <p:spPr>
          <a:xfrm flipH="1" flipV="1">
            <a:off x="2776828" y="3765176"/>
            <a:ext cx="2153554" cy="1190587"/>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51245" t="58114" r="39759" b="32462"/>
          <a:stretch/>
        </p:blipFill>
        <p:spPr>
          <a:xfrm rot="15363932">
            <a:off x="4706771" y="3142590"/>
            <a:ext cx="1050678" cy="820148"/>
          </a:xfrm>
          <a:prstGeom prst="ellipse">
            <a:avLst/>
          </a:prstGeom>
        </p:spPr>
      </p:pic>
      <p:sp>
        <p:nvSpPr>
          <p:cNvPr id="32" name="TextBox 31"/>
          <p:cNvSpPr txBox="1"/>
          <p:nvPr/>
        </p:nvSpPr>
        <p:spPr>
          <a:xfrm>
            <a:off x="5656910" y="3248084"/>
            <a:ext cx="1782860" cy="369332"/>
          </a:xfrm>
          <a:prstGeom prst="rect">
            <a:avLst/>
          </a:prstGeom>
          <a:noFill/>
        </p:spPr>
        <p:txBody>
          <a:bodyPr wrap="none" rtlCol="0">
            <a:spAutoFit/>
          </a:bodyPr>
          <a:lstStyle/>
          <a:p>
            <a:r>
              <a:rPr lang="en-US" dirty="0" smtClean="0"/>
              <a:t>Calcium ion </a:t>
            </a:r>
            <a:r>
              <a:rPr lang="en-US" dirty="0"/>
              <a:t>(Ca</a:t>
            </a:r>
            <a:r>
              <a:rPr lang="en-US" baseline="30000" dirty="0"/>
              <a:t>+</a:t>
            </a:r>
            <a:r>
              <a:rPr lang="en-US" dirty="0"/>
              <a:t>)</a:t>
            </a:r>
          </a:p>
        </p:txBody>
      </p:sp>
      <p:pic>
        <p:nvPicPr>
          <p:cNvPr id="31" name="Picture 30"/>
          <p:cNvPicPr>
            <a:picLocks noChangeAspect="1"/>
          </p:cNvPicPr>
          <p:nvPr/>
        </p:nvPicPr>
        <p:blipFill rotWithShape="1">
          <a:blip r:embed="rId7" cstate="print">
            <a:extLst>
              <a:ext uri="{28A0092B-C50C-407E-A947-70E740481C1C}">
                <a14:useLocalDpi xmlns:a14="http://schemas.microsoft.com/office/drawing/2010/main" val="0"/>
              </a:ext>
            </a:extLst>
          </a:blip>
          <a:srcRect l="36100" t="60722" r="49132" b="22213"/>
          <a:stretch/>
        </p:blipFill>
        <p:spPr>
          <a:xfrm rot="16200000">
            <a:off x="4644329" y="1644746"/>
            <a:ext cx="1067136" cy="924851"/>
          </a:xfrm>
          <a:prstGeom prst="ellipse">
            <a:avLst/>
          </a:prstGeom>
        </p:spPr>
      </p:pic>
      <p:sp>
        <p:nvSpPr>
          <p:cNvPr id="28" name="TextBox 27"/>
          <p:cNvSpPr txBox="1"/>
          <p:nvPr/>
        </p:nvSpPr>
        <p:spPr>
          <a:xfrm>
            <a:off x="5550108" y="1690385"/>
            <a:ext cx="2299219" cy="369332"/>
          </a:xfrm>
          <a:prstGeom prst="rect">
            <a:avLst/>
          </a:prstGeom>
          <a:noFill/>
        </p:spPr>
        <p:txBody>
          <a:bodyPr wrap="none" rtlCol="0">
            <a:spAutoFit/>
          </a:bodyPr>
          <a:lstStyle/>
          <a:p>
            <a:r>
              <a:rPr lang="en-US" dirty="0" smtClean="0"/>
              <a:t>Water molecules </a:t>
            </a:r>
            <a:r>
              <a:rPr lang="en-US" dirty="0"/>
              <a:t>(H</a:t>
            </a:r>
            <a:r>
              <a:rPr lang="en-US" baseline="-25000" dirty="0"/>
              <a:t>2</a:t>
            </a:r>
            <a:r>
              <a:rPr lang="en-US" dirty="0"/>
              <a:t>0)</a:t>
            </a:r>
          </a:p>
        </p:txBody>
      </p:sp>
      <p:cxnSp>
        <p:nvCxnSpPr>
          <p:cNvPr id="40" name="Straight Arrow Connector 39"/>
          <p:cNvCxnSpPr/>
          <p:nvPr/>
        </p:nvCxnSpPr>
        <p:spPr>
          <a:xfrm flipV="1">
            <a:off x="5579422" y="3033656"/>
            <a:ext cx="3241849" cy="138102"/>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1" idx="0"/>
          </p:cNvCxnSpPr>
          <p:nvPr/>
        </p:nvCxnSpPr>
        <p:spPr>
          <a:xfrm flipH="1">
            <a:off x="2517290" y="2107172"/>
            <a:ext cx="2198182" cy="1140912"/>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Oval Callout 41"/>
          <p:cNvSpPr/>
          <p:nvPr/>
        </p:nvSpPr>
        <p:spPr>
          <a:xfrm>
            <a:off x="6130763" y="93718"/>
            <a:ext cx="5949776" cy="1646198"/>
          </a:xfrm>
          <a:prstGeom prst="wedgeEllipseCallout">
            <a:avLst>
              <a:gd name="adj1" fmla="val -78227"/>
              <a:gd name="adj2" fmla="val 1764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921961" y="361026"/>
            <a:ext cx="4922221" cy="954107"/>
          </a:xfrm>
          <a:prstGeom prst="rect">
            <a:avLst/>
          </a:prstGeom>
        </p:spPr>
        <p:txBody>
          <a:bodyPr wrap="square">
            <a:spAutoFit/>
          </a:bodyPr>
          <a:lstStyle/>
          <a:p>
            <a:r>
              <a:rPr lang="en-US" sz="2800" dirty="0" smtClean="0"/>
              <a:t>What do the parts of this model represent?</a:t>
            </a:r>
            <a:endParaRPr lang="en-US" sz="2800" dirty="0"/>
          </a:p>
        </p:txBody>
      </p:sp>
      <p:pic>
        <p:nvPicPr>
          <p:cNvPr id="49" name="Picture 48"/>
          <p:cNvPicPr>
            <a:picLocks noChangeAspect="1"/>
          </p:cNvPicPr>
          <p:nvPr/>
        </p:nvPicPr>
        <p:blipFill rotWithShape="1">
          <a:blip r:embed="rId8" cstate="print">
            <a:extLst>
              <a:ext uri="{28A0092B-C50C-407E-A947-70E740481C1C}">
                <a14:useLocalDpi xmlns:a14="http://schemas.microsoft.com/office/drawing/2010/main" val="0"/>
              </a:ext>
            </a:extLst>
          </a:blip>
          <a:srcRect l="35294" t="34244" r="38354" b="19952"/>
          <a:stretch/>
        </p:blipFill>
        <p:spPr>
          <a:xfrm rot="5400000">
            <a:off x="5016275" y="5600713"/>
            <a:ext cx="913278" cy="1190525"/>
          </a:xfrm>
          <a:prstGeom prst="ellipse">
            <a:avLst/>
          </a:prstGeom>
        </p:spPr>
      </p:pic>
      <p:sp>
        <p:nvSpPr>
          <p:cNvPr id="50" name="TextBox 49"/>
          <p:cNvSpPr txBox="1"/>
          <p:nvPr/>
        </p:nvSpPr>
        <p:spPr>
          <a:xfrm>
            <a:off x="6148235" y="6019964"/>
            <a:ext cx="2028503" cy="646331"/>
          </a:xfrm>
          <a:prstGeom prst="rect">
            <a:avLst/>
          </a:prstGeom>
          <a:noFill/>
        </p:spPr>
        <p:txBody>
          <a:bodyPr wrap="square" rtlCol="0">
            <a:spAutoFit/>
          </a:bodyPr>
          <a:lstStyle/>
          <a:p>
            <a:r>
              <a:rPr lang="en-US" dirty="0" smtClean="0"/>
              <a:t>Bicarbonate ion (</a:t>
            </a:r>
            <a:r>
              <a:rPr lang="en-US" dirty="0"/>
              <a:t>HCO</a:t>
            </a:r>
            <a:r>
              <a:rPr lang="en-US" baseline="-25000" dirty="0"/>
              <a:t>3</a:t>
            </a:r>
            <a:r>
              <a:rPr lang="en-US" baseline="30000" dirty="0"/>
              <a:t>-</a:t>
            </a:r>
            <a:r>
              <a:rPr lang="en-US" dirty="0" smtClean="0"/>
              <a:t>)</a:t>
            </a:r>
            <a:endParaRPr lang="en-US" dirty="0"/>
          </a:p>
        </p:txBody>
      </p:sp>
      <p:cxnSp>
        <p:nvCxnSpPr>
          <p:cNvPr id="23" name="Straight Arrow Connector 22"/>
          <p:cNvCxnSpPr>
            <a:stCxn id="31" idx="4"/>
          </p:cNvCxnSpPr>
          <p:nvPr/>
        </p:nvCxnSpPr>
        <p:spPr>
          <a:xfrm>
            <a:off x="5640323" y="2107172"/>
            <a:ext cx="3742748" cy="542218"/>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0" idx="7"/>
          </p:cNvCxnSpPr>
          <p:nvPr/>
        </p:nvCxnSpPr>
        <p:spPr>
          <a:xfrm flipH="1">
            <a:off x="3614569" y="3261952"/>
            <a:ext cx="1246654" cy="718377"/>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13" idx="1"/>
          </p:cNvCxnSpPr>
          <p:nvPr/>
        </p:nvCxnSpPr>
        <p:spPr>
          <a:xfrm flipV="1">
            <a:off x="5715073" y="4301253"/>
            <a:ext cx="2903731" cy="323570"/>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5822182" y="4878016"/>
            <a:ext cx="3848943" cy="1141948"/>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2954184" y="4463038"/>
            <a:ext cx="2075290" cy="1481928"/>
          </a:xfrm>
          <a:prstGeom prst="straightConnector1">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tulogo_c.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792733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487" y="-64450"/>
            <a:ext cx="10515600" cy="1157275"/>
          </a:xfrm>
        </p:spPr>
        <p:txBody>
          <a:bodyPr>
            <a:noAutofit/>
          </a:bodyPr>
          <a:lstStyle/>
          <a:p>
            <a:r>
              <a:rPr lang="en-US" sz="2400" dirty="0" smtClean="0"/>
              <a:t>You will use the </a:t>
            </a:r>
            <a:r>
              <a:rPr lang="en-US" sz="2400" i="1" dirty="0" smtClean="0"/>
              <a:t>Carbonate Model Challenge </a:t>
            </a:r>
            <a:r>
              <a:rPr lang="en-US" sz="2400" dirty="0" smtClean="0"/>
              <a:t>to compare how oysters are able to make shells in an acidified ocean compared to a healthy ocean.  </a:t>
            </a:r>
            <a:endParaRPr lang="en-US" sz="2400" dirty="0"/>
          </a:p>
        </p:txBody>
      </p:sp>
      <p:sp>
        <p:nvSpPr>
          <p:cNvPr id="5" name="TextBox 4"/>
          <p:cNvSpPr txBox="1"/>
          <p:nvPr/>
        </p:nvSpPr>
        <p:spPr>
          <a:xfrm>
            <a:off x="5872585" y="4992840"/>
            <a:ext cx="872355" cy="369332"/>
          </a:xfrm>
          <a:prstGeom prst="rect">
            <a:avLst/>
          </a:prstGeom>
          <a:noFill/>
        </p:spPr>
        <p:txBody>
          <a:bodyPr wrap="none" rtlCol="0">
            <a:spAutoFit/>
          </a:bodyPr>
          <a:lstStyle/>
          <a:p>
            <a:r>
              <a:rPr lang="en-US" dirty="0" smtClean="0"/>
              <a:t>Oceans</a:t>
            </a: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3333" t="51571" r="37671" b="36649"/>
          <a:stretch/>
        </p:blipFill>
        <p:spPr>
          <a:xfrm rot="5400000">
            <a:off x="785890" y="4232814"/>
            <a:ext cx="1139532" cy="1119184"/>
          </a:xfrm>
          <a:prstGeom prst="ellipse">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51245" t="58114" r="39759" b="32462"/>
          <a:stretch/>
        </p:blipFill>
        <p:spPr>
          <a:xfrm rot="15363932">
            <a:off x="845455" y="2562543"/>
            <a:ext cx="1107933" cy="870519"/>
          </a:xfrm>
          <a:prstGeom prst="ellipse">
            <a:avLst/>
          </a:prstGeom>
        </p:spPr>
      </p:pic>
      <p:sp>
        <p:nvSpPr>
          <p:cNvPr id="32" name="TextBox 31"/>
          <p:cNvSpPr txBox="1"/>
          <p:nvPr/>
        </p:nvSpPr>
        <p:spPr>
          <a:xfrm>
            <a:off x="1947907" y="2664504"/>
            <a:ext cx="1914307" cy="369332"/>
          </a:xfrm>
          <a:prstGeom prst="rect">
            <a:avLst/>
          </a:prstGeom>
          <a:noFill/>
        </p:spPr>
        <p:txBody>
          <a:bodyPr wrap="none" rtlCol="0">
            <a:spAutoFit/>
          </a:bodyPr>
          <a:lstStyle/>
          <a:p>
            <a:r>
              <a:rPr lang="en-US" dirty="0" smtClean="0"/>
              <a:t>Calcium ion (Ca</a:t>
            </a:r>
            <a:r>
              <a:rPr lang="en-US" baseline="30000" dirty="0" smtClean="0"/>
              <a:t>+2</a:t>
            </a:r>
            <a:r>
              <a:rPr lang="en-US" dirty="0" smtClean="0"/>
              <a:t>)</a:t>
            </a:r>
            <a:endParaRPr lang="en-US" dirty="0"/>
          </a:p>
        </p:txBody>
      </p:sp>
      <p:sp>
        <p:nvSpPr>
          <p:cNvPr id="33" name="TextBox 32"/>
          <p:cNvSpPr txBox="1"/>
          <p:nvPr/>
        </p:nvSpPr>
        <p:spPr>
          <a:xfrm>
            <a:off x="1947908" y="4473153"/>
            <a:ext cx="1622144" cy="923330"/>
          </a:xfrm>
          <a:prstGeom prst="rect">
            <a:avLst/>
          </a:prstGeom>
          <a:noFill/>
        </p:spPr>
        <p:txBody>
          <a:bodyPr wrap="square" rtlCol="0">
            <a:spAutoFit/>
          </a:bodyPr>
          <a:lstStyle/>
          <a:p>
            <a:r>
              <a:rPr lang="en-US" dirty="0" smtClean="0"/>
              <a:t>Carbonate </a:t>
            </a:r>
            <a:r>
              <a:rPr lang="en-US" dirty="0"/>
              <a:t>ion </a:t>
            </a:r>
            <a:r>
              <a:rPr lang="en-US" dirty="0" smtClean="0"/>
              <a:t>(CO</a:t>
            </a:r>
            <a:r>
              <a:rPr lang="en-US" baseline="-25000" dirty="0" smtClean="0"/>
              <a:t>3</a:t>
            </a:r>
            <a:r>
              <a:rPr lang="en-US" baseline="30000" dirty="0" smtClean="0"/>
              <a:t>-2</a:t>
            </a:r>
            <a:r>
              <a:rPr lang="en-US" dirty="0" smtClean="0"/>
              <a:t>)</a:t>
            </a:r>
            <a:endParaRPr lang="en-US" dirty="0"/>
          </a:p>
          <a:p>
            <a:endParaRPr lang="en-US" dirty="0"/>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17751" t="68996" r="69237" b="17510"/>
          <a:stretch/>
        </p:blipFill>
        <p:spPr>
          <a:xfrm rot="10800000">
            <a:off x="796065" y="5868911"/>
            <a:ext cx="1159207" cy="901605"/>
          </a:xfrm>
          <a:prstGeom prst="roundRect">
            <a:avLst/>
          </a:prstGeom>
        </p:spPr>
      </p:pic>
      <p:sp>
        <p:nvSpPr>
          <p:cNvPr id="24" name="TextBox 23"/>
          <p:cNvSpPr txBox="1"/>
          <p:nvPr/>
        </p:nvSpPr>
        <p:spPr>
          <a:xfrm>
            <a:off x="1947907" y="5845859"/>
            <a:ext cx="2028503" cy="646331"/>
          </a:xfrm>
          <a:prstGeom prst="rect">
            <a:avLst/>
          </a:prstGeom>
          <a:noFill/>
        </p:spPr>
        <p:txBody>
          <a:bodyPr wrap="square" rtlCol="0">
            <a:spAutoFit/>
          </a:bodyPr>
          <a:lstStyle/>
          <a:p>
            <a:r>
              <a:rPr lang="en-US" dirty="0" smtClean="0"/>
              <a:t>Calcium carbonate molecule (CaCO</a:t>
            </a:r>
            <a:r>
              <a:rPr lang="en-US" baseline="-25000" dirty="0" smtClean="0"/>
              <a:t>3</a:t>
            </a:r>
            <a:r>
              <a:rPr lang="en-US" dirty="0" smtClean="0"/>
              <a:t>)</a:t>
            </a:r>
            <a:endParaRPr lang="en-US" dirty="0"/>
          </a:p>
        </p:txBody>
      </p:sp>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l="36100" t="60722" r="49132" b="22213"/>
          <a:stretch/>
        </p:blipFill>
        <p:spPr>
          <a:xfrm rot="16200000">
            <a:off x="4632578" y="2456483"/>
            <a:ext cx="957203" cy="829576"/>
          </a:xfrm>
          <a:prstGeom prst="rect">
            <a:avLst/>
          </a:prstGeom>
        </p:spPr>
      </p:pic>
      <p:sp>
        <p:nvSpPr>
          <p:cNvPr id="31" name="TextBox 30"/>
          <p:cNvSpPr txBox="1"/>
          <p:nvPr/>
        </p:nvSpPr>
        <p:spPr>
          <a:xfrm>
            <a:off x="5721200" y="2666708"/>
            <a:ext cx="1765420" cy="369332"/>
          </a:xfrm>
          <a:prstGeom prst="rect">
            <a:avLst/>
          </a:prstGeom>
          <a:noFill/>
        </p:spPr>
        <p:txBody>
          <a:bodyPr wrap="none" rtlCol="0">
            <a:spAutoFit/>
          </a:bodyPr>
          <a:lstStyle/>
          <a:p>
            <a:r>
              <a:rPr lang="en-US" dirty="0" smtClean="0"/>
              <a:t>Water molecules</a:t>
            </a:r>
            <a:endParaRPr lang="en-US" dirty="0"/>
          </a:p>
        </p:txBody>
      </p:sp>
      <p:sp>
        <p:nvSpPr>
          <p:cNvPr id="23" name="Title 1"/>
          <p:cNvSpPr txBox="1">
            <a:spLocks/>
          </p:cNvSpPr>
          <p:nvPr/>
        </p:nvSpPr>
        <p:spPr>
          <a:xfrm>
            <a:off x="299487" y="854370"/>
            <a:ext cx="10515600" cy="1157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t>Let’s review what the parts of our model represent in real-life…</a:t>
            </a:r>
            <a:endParaRPr lang="en-US" sz="2400" dirty="0"/>
          </a:p>
        </p:txBody>
      </p:sp>
      <p:sp>
        <p:nvSpPr>
          <p:cNvPr id="34" name="TextBox 33"/>
          <p:cNvSpPr txBox="1"/>
          <p:nvPr/>
        </p:nvSpPr>
        <p:spPr>
          <a:xfrm>
            <a:off x="9879210" y="2790061"/>
            <a:ext cx="2028503" cy="646331"/>
          </a:xfrm>
          <a:prstGeom prst="rect">
            <a:avLst/>
          </a:prstGeom>
          <a:noFill/>
        </p:spPr>
        <p:txBody>
          <a:bodyPr wrap="square" rtlCol="0">
            <a:spAutoFit/>
          </a:bodyPr>
          <a:lstStyle/>
          <a:p>
            <a:r>
              <a:rPr lang="en-US" dirty="0" smtClean="0"/>
              <a:t>Bicarbonate ion (</a:t>
            </a:r>
            <a:r>
              <a:rPr lang="en-US" dirty="0"/>
              <a:t>HCO</a:t>
            </a:r>
            <a:r>
              <a:rPr lang="en-US" baseline="-25000" dirty="0"/>
              <a:t>3</a:t>
            </a:r>
            <a:r>
              <a:rPr lang="en-US" baseline="30000" dirty="0"/>
              <a:t>-</a:t>
            </a:r>
            <a:r>
              <a:rPr lang="en-US" dirty="0" smtClean="0"/>
              <a:t>)</a:t>
            </a:r>
            <a:endParaRPr lang="en-US" dirty="0"/>
          </a:p>
        </p:txBody>
      </p: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43451" t="41774" r="36314" b="35847"/>
          <a:stretch/>
        </p:blipFill>
        <p:spPr>
          <a:xfrm rot="5400000">
            <a:off x="8306098" y="5164462"/>
            <a:ext cx="1098208" cy="910916"/>
          </a:xfrm>
          <a:prstGeom prst="ellipse">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35294" t="34244" r="38354" b="19952"/>
          <a:stretch/>
        </p:blipFill>
        <p:spPr>
          <a:xfrm rot="5400000">
            <a:off x="8629059" y="2473138"/>
            <a:ext cx="913278" cy="1190525"/>
          </a:xfrm>
          <a:prstGeom prst="ellipse">
            <a:avLst/>
          </a:prstGeom>
        </p:spPr>
      </p:pic>
      <p:sp>
        <p:nvSpPr>
          <p:cNvPr id="25" name="TextBox 24"/>
          <p:cNvSpPr txBox="1"/>
          <p:nvPr/>
        </p:nvSpPr>
        <p:spPr>
          <a:xfrm>
            <a:off x="9680961" y="5019755"/>
            <a:ext cx="2028503" cy="1200329"/>
          </a:xfrm>
          <a:prstGeom prst="rect">
            <a:avLst/>
          </a:prstGeom>
          <a:noFill/>
        </p:spPr>
        <p:txBody>
          <a:bodyPr wrap="square" rtlCol="0">
            <a:spAutoFit/>
          </a:bodyPr>
          <a:lstStyle/>
          <a:p>
            <a:r>
              <a:rPr lang="en-US" dirty="0" smtClean="0">
                <a:solidFill>
                  <a:schemeClr val="accent6">
                    <a:lumMod val="50000"/>
                  </a:schemeClr>
                </a:solidFill>
              </a:rPr>
              <a:t>Just for practice- doesn’t represent anything in the model</a:t>
            </a:r>
            <a:endParaRPr lang="en-US" dirty="0">
              <a:solidFill>
                <a:schemeClr val="accent6">
                  <a:lumMod val="50000"/>
                </a:schemeClr>
              </a:solidFill>
            </a:endParaRPr>
          </a:p>
        </p:txBody>
      </p:sp>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8468" t="789" r="12942" b="-331"/>
          <a:stretch/>
        </p:blipFill>
        <p:spPr>
          <a:xfrm rot="5400000">
            <a:off x="4816300" y="5359344"/>
            <a:ext cx="1038450" cy="1044106"/>
          </a:xfrm>
          <a:prstGeom prst="ellipse">
            <a:avLst/>
          </a:prstGeom>
        </p:spPr>
      </p:pic>
      <p:pic>
        <p:nvPicPr>
          <p:cNvPr id="29" name="Picture 28"/>
          <p:cNvPicPr>
            <a:picLocks noChangeAspect="1"/>
          </p:cNvPicPr>
          <p:nvPr/>
        </p:nvPicPr>
        <p:blipFill rotWithShape="1">
          <a:blip r:embed="rId10" cstate="print">
            <a:extLst>
              <a:ext uri="{28A0092B-C50C-407E-A947-70E740481C1C}">
                <a14:useLocalDpi xmlns:a14="http://schemas.microsoft.com/office/drawing/2010/main" val="0"/>
              </a:ext>
            </a:extLst>
          </a:blip>
          <a:srcRect l="15059" t="1198" r="16549" b="7612"/>
          <a:stretch/>
        </p:blipFill>
        <p:spPr>
          <a:xfrm rot="5400000">
            <a:off x="4860844" y="4204950"/>
            <a:ext cx="949363" cy="949364"/>
          </a:xfrm>
          <a:prstGeom prst="ellipse">
            <a:avLst/>
          </a:prstGeom>
        </p:spPr>
      </p:pic>
      <p:pic>
        <p:nvPicPr>
          <p:cNvPr id="21" name="Picture 20" descr="tulogo_c.jpg"/>
          <p:cNvPicPr>
            <a:picLocks noChangeAspect="1"/>
          </p:cNvPicPr>
          <p:nvPr/>
        </p:nvPicPr>
        <p:blipFill>
          <a:blip r:embed="rId11"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384521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24" grpId="0"/>
      <p:bldP spid="31" grpId="0"/>
      <p:bldP spid="3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067474">
            <a:off x="9602112" y="5499131"/>
            <a:ext cx="1258192" cy="839701"/>
          </a:xfrm>
          <a:prstGeom prst="rect">
            <a:avLst/>
          </a:prstGeom>
        </p:spPr>
      </p:pic>
      <p:sp>
        <p:nvSpPr>
          <p:cNvPr id="2" name="Title 1"/>
          <p:cNvSpPr>
            <a:spLocks noGrp="1"/>
          </p:cNvSpPr>
          <p:nvPr>
            <p:ph type="title"/>
          </p:nvPr>
        </p:nvSpPr>
        <p:spPr>
          <a:xfrm>
            <a:off x="588902" y="1665079"/>
            <a:ext cx="2735192" cy="1089628"/>
          </a:xfrm>
        </p:spPr>
        <p:txBody>
          <a:bodyPr>
            <a:noAutofit/>
          </a:bodyPr>
          <a:lstStyle/>
          <a:p>
            <a:pPr algn="ctr"/>
            <a:r>
              <a:rPr lang="en-US" sz="2800" dirty="0" smtClean="0"/>
              <a:t>How many </a:t>
            </a:r>
            <a:r>
              <a:rPr lang="en-US" sz="2800" dirty="0"/>
              <a:t>c</a:t>
            </a:r>
            <a:r>
              <a:rPr lang="en-US" sz="2800" dirty="0" smtClean="0"/>
              <a:t>alcium carbonate molecules can an oyster larva make in 90 seconds in each ocean?</a:t>
            </a:r>
            <a:endParaRPr lang="en-US" sz="2800" dirty="0"/>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17751" t="68996" r="69237" b="17510"/>
          <a:stretch/>
        </p:blipFill>
        <p:spPr>
          <a:xfrm rot="10800000">
            <a:off x="5524944" y="5431600"/>
            <a:ext cx="1127464" cy="876916"/>
          </a:xfrm>
          <a:prstGeom prst="roundRect">
            <a:avLst/>
          </a:prstGeom>
        </p:spPr>
      </p:pic>
      <p:sp>
        <p:nvSpPr>
          <p:cNvPr id="28" name="TextBox 27"/>
          <p:cNvSpPr txBox="1"/>
          <p:nvPr/>
        </p:nvSpPr>
        <p:spPr>
          <a:xfrm>
            <a:off x="5185706" y="6294264"/>
            <a:ext cx="1959383" cy="369332"/>
          </a:xfrm>
          <a:prstGeom prst="rect">
            <a:avLst/>
          </a:prstGeom>
          <a:noFill/>
        </p:spPr>
        <p:txBody>
          <a:bodyPr wrap="none" rtlCol="0">
            <a:spAutoFit/>
          </a:bodyPr>
          <a:lstStyle/>
          <a:p>
            <a:r>
              <a:rPr lang="en-US" dirty="0" smtClean="0"/>
              <a:t>Calcium Carbonate</a:t>
            </a:r>
            <a:endParaRPr lang="en-US" dirty="0"/>
          </a:p>
        </p:txBody>
      </p:sp>
      <p:sp>
        <p:nvSpPr>
          <p:cNvPr id="16" name="Content Placeholder 2"/>
          <p:cNvSpPr>
            <a:spLocks noGrp="1"/>
          </p:cNvSpPr>
          <p:nvPr>
            <p:ph idx="1"/>
          </p:nvPr>
        </p:nvSpPr>
        <p:spPr>
          <a:xfrm>
            <a:off x="3898413" y="1030778"/>
            <a:ext cx="7253448" cy="3296947"/>
          </a:xfrm>
        </p:spPr>
        <p:txBody>
          <a:bodyPr>
            <a:noAutofit/>
          </a:bodyPr>
          <a:lstStyle/>
          <a:p>
            <a:r>
              <a:rPr lang="en-US" sz="2400" dirty="0" smtClean="0"/>
              <a:t>Only one ‘oyster larva’ per ocean</a:t>
            </a:r>
          </a:p>
          <a:p>
            <a:r>
              <a:rPr lang="en-US" sz="2400" dirty="0" smtClean="0"/>
              <a:t>Must form calcium carbonate molecules (so must have one black bead attached to one white bead)</a:t>
            </a:r>
          </a:p>
          <a:p>
            <a:r>
              <a:rPr lang="en-US" sz="2400" dirty="0" smtClean="0"/>
              <a:t>Start when timekeeper says start</a:t>
            </a:r>
          </a:p>
          <a:p>
            <a:r>
              <a:rPr lang="en-US" sz="2400" dirty="0" smtClean="0"/>
              <a:t>Stop as soon as timekeeper says stop</a:t>
            </a:r>
          </a:p>
          <a:p>
            <a:r>
              <a:rPr lang="en-US" sz="2400" dirty="0" smtClean="0"/>
              <a:t>Do this twice, or enough times so each person in group gets turn to be the oyster larva looking for calcium carbonate at least once</a:t>
            </a:r>
          </a:p>
          <a:p>
            <a:r>
              <a:rPr lang="en-US" sz="2400" dirty="0" smtClean="0"/>
              <a:t>Write the results from each trial on the laminated </a:t>
            </a:r>
            <a:r>
              <a:rPr lang="en-US" sz="2400" i="1" dirty="0" smtClean="0"/>
              <a:t>Carbonate Model Challenge </a:t>
            </a:r>
            <a:r>
              <a:rPr lang="en-US" sz="2400" dirty="0" smtClean="0"/>
              <a:t>instructions</a:t>
            </a:r>
          </a:p>
          <a:p>
            <a:endParaRPr lang="en-US" dirty="0" smtClean="0"/>
          </a:p>
        </p:txBody>
      </p:sp>
      <p:grpSp>
        <p:nvGrpSpPr>
          <p:cNvPr id="19" name="Group 18"/>
          <p:cNvGrpSpPr/>
          <p:nvPr/>
        </p:nvGrpSpPr>
        <p:grpSpPr>
          <a:xfrm>
            <a:off x="983369" y="5054929"/>
            <a:ext cx="3110024" cy="1718392"/>
            <a:chOff x="183553" y="5199426"/>
            <a:chExt cx="3110024" cy="1718392"/>
          </a:xfrm>
        </p:grpSpPr>
        <p:sp>
          <p:nvSpPr>
            <p:cNvPr id="4" name="TextBox 3"/>
            <p:cNvSpPr txBox="1"/>
            <p:nvPr/>
          </p:nvSpPr>
          <p:spPr>
            <a:xfrm>
              <a:off x="769743" y="6548486"/>
              <a:ext cx="2064091" cy="369332"/>
            </a:xfrm>
            <a:prstGeom prst="rect">
              <a:avLst/>
            </a:prstGeom>
            <a:noFill/>
          </p:spPr>
          <p:txBody>
            <a:bodyPr wrap="none" rtlCol="0">
              <a:spAutoFit/>
            </a:bodyPr>
            <a:lstStyle/>
            <a:p>
              <a:r>
                <a:rPr lang="en-US" dirty="0" smtClean="0"/>
                <a:t>Ocean in black bowl</a:t>
              </a:r>
              <a:endParaRPr lang="en-US" dirty="0"/>
            </a:p>
          </p:txBody>
        </p:sp>
        <p:sp>
          <p:nvSpPr>
            <p:cNvPr id="9" name="Rectangle 8"/>
            <p:cNvSpPr/>
            <p:nvPr/>
          </p:nvSpPr>
          <p:spPr>
            <a:xfrm>
              <a:off x="183553" y="5199426"/>
              <a:ext cx="3110024" cy="16585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8067156" y="5054929"/>
            <a:ext cx="3110024" cy="1658574"/>
            <a:chOff x="7701619" y="5142533"/>
            <a:chExt cx="3110024" cy="1658574"/>
          </a:xfrm>
        </p:grpSpPr>
        <p:sp>
          <p:nvSpPr>
            <p:cNvPr id="5" name="TextBox 4"/>
            <p:cNvSpPr txBox="1"/>
            <p:nvPr/>
          </p:nvSpPr>
          <p:spPr>
            <a:xfrm>
              <a:off x="8210129" y="6419970"/>
              <a:ext cx="2106474" cy="369332"/>
            </a:xfrm>
            <a:prstGeom prst="rect">
              <a:avLst/>
            </a:prstGeom>
            <a:noFill/>
          </p:spPr>
          <p:txBody>
            <a:bodyPr wrap="none" rtlCol="0">
              <a:spAutoFit/>
            </a:bodyPr>
            <a:lstStyle/>
            <a:p>
              <a:r>
                <a:rPr lang="en-US" dirty="0" smtClean="0"/>
                <a:t>Ocean in white bowl</a:t>
              </a:r>
              <a:endParaRPr lang="en-US" dirty="0"/>
            </a:p>
          </p:txBody>
        </p:sp>
        <p:sp>
          <p:nvSpPr>
            <p:cNvPr id="24" name="Rectangle 23"/>
            <p:cNvSpPr/>
            <p:nvPr/>
          </p:nvSpPr>
          <p:spPr>
            <a:xfrm>
              <a:off x="7701619" y="5142533"/>
              <a:ext cx="3110024" cy="16585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Equal 19"/>
          <p:cNvSpPr/>
          <p:nvPr/>
        </p:nvSpPr>
        <p:spPr>
          <a:xfrm>
            <a:off x="4439187" y="5725797"/>
            <a:ext cx="596949" cy="34052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Equal 28"/>
          <p:cNvSpPr/>
          <p:nvPr/>
        </p:nvSpPr>
        <p:spPr>
          <a:xfrm>
            <a:off x="6928188" y="5667358"/>
            <a:ext cx="596949" cy="34052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descr="Datei:Orange &lt;strong&gt;question mark&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1173" y="5142238"/>
            <a:ext cx="508834" cy="508834"/>
          </a:xfrm>
          <a:prstGeom prst="rect">
            <a:avLst/>
          </a:prstGeom>
        </p:spPr>
      </p:pic>
      <p:pic>
        <p:nvPicPr>
          <p:cNvPr id="31" name="Picture 30" descr="Datei:Orange &lt;strong&gt;question mark&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7963" y="5205027"/>
            <a:ext cx="508834" cy="508834"/>
          </a:xfrm>
          <a:prstGeom prst="rect">
            <a:avLst/>
          </a:prstGeom>
        </p:spPr>
      </p:pic>
      <p:sp>
        <p:nvSpPr>
          <p:cNvPr id="26" name="Title 1"/>
          <p:cNvSpPr txBox="1">
            <a:spLocks/>
          </p:cNvSpPr>
          <p:nvPr/>
        </p:nvSpPr>
        <p:spPr>
          <a:xfrm>
            <a:off x="3700530" y="-96724"/>
            <a:ext cx="77643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dirty="0" smtClean="0"/>
              <a:t>The Carbonate Model Challenge</a:t>
            </a:r>
            <a:endParaRPr lang="en-US" i="1" dirty="0"/>
          </a:p>
        </p:txBody>
      </p:sp>
      <p:sp>
        <p:nvSpPr>
          <p:cNvPr id="10" name="Oval Callout 9"/>
          <p:cNvSpPr/>
          <p:nvPr/>
        </p:nvSpPr>
        <p:spPr>
          <a:xfrm>
            <a:off x="277168" y="566058"/>
            <a:ext cx="3358659" cy="3271625"/>
          </a:xfrm>
          <a:prstGeom prst="wedgeEllipseCallout">
            <a:avLst>
              <a:gd name="adj1" fmla="val -50975"/>
              <a:gd name="adj2" fmla="val 5629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8468" t="789" r="12942" b="-331"/>
          <a:stretch/>
        </p:blipFill>
        <p:spPr>
          <a:xfrm rot="5400000">
            <a:off x="8407032" y="5233162"/>
            <a:ext cx="1038450" cy="1044106"/>
          </a:xfrm>
          <a:prstGeom prst="ellipse">
            <a:avLst/>
          </a:prstGeom>
        </p:spPr>
      </p:pic>
      <p:pic>
        <p:nvPicPr>
          <p:cNvPr id="33" name="Picture 32"/>
          <p:cNvPicPr>
            <a:picLocks noChangeAspect="1"/>
          </p:cNvPicPr>
          <p:nvPr/>
        </p:nvPicPr>
        <p:blipFill rotWithShape="1">
          <a:blip r:embed="rId7" cstate="print">
            <a:extLst>
              <a:ext uri="{28A0092B-C50C-407E-A947-70E740481C1C}">
                <a14:useLocalDpi xmlns:a14="http://schemas.microsoft.com/office/drawing/2010/main" val="0"/>
              </a:ext>
            </a:extLst>
          </a:blip>
          <a:srcRect l="15059" t="1198" r="16549" b="7612"/>
          <a:stretch/>
        </p:blipFill>
        <p:spPr>
          <a:xfrm rot="5400000">
            <a:off x="2449360" y="5254777"/>
            <a:ext cx="949363" cy="949364"/>
          </a:xfrm>
          <a:prstGeom prst="ellipse">
            <a:avLst/>
          </a:prstGeom>
        </p:spPr>
      </p:pic>
      <p:pic>
        <p:nvPicPr>
          <p:cNvPr id="34" name="Picture 33"/>
          <p:cNvPicPr>
            <a:picLocks noChangeAspect="1"/>
          </p:cNvPicPr>
          <p:nvPr/>
        </p:nvPicPr>
        <p:blipFill rotWithShape="1">
          <a:blip r:embed="rId8" cstate="print">
            <a:extLst>
              <a:ext uri="{28A0092B-C50C-407E-A947-70E740481C1C}">
                <a14:useLocalDpi xmlns:a14="http://schemas.microsoft.com/office/drawing/2010/main" val="0"/>
              </a:ext>
            </a:extLst>
          </a:blip>
          <a:srcRect l="26511" t="42819" r="7451" b="29364"/>
          <a:stretch/>
        </p:blipFill>
        <p:spPr>
          <a:xfrm rot="6456671">
            <a:off x="10574865" y="1354914"/>
            <a:ext cx="1780112" cy="562363"/>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72101">
            <a:off x="1145696" y="5430340"/>
            <a:ext cx="1258192" cy="839701"/>
          </a:xfrm>
          <a:prstGeom prst="rect">
            <a:avLst/>
          </a:prstGeom>
        </p:spPr>
      </p:pic>
      <p:pic>
        <p:nvPicPr>
          <p:cNvPr id="30" name="Picture 29" descr="tulogo_c.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642622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9741"/>
            <a:ext cx="10515600" cy="1325563"/>
          </a:xfrm>
        </p:spPr>
        <p:txBody>
          <a:bodyPr/>
          <a:lstStyle/>
          <a:p>
            <a:r>
              <a:rPr lang="en-US" dirty="0" smtClean="0"/>
              <a:t>Class data from Carbonate Model Challenge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69237809"/>
              </p:ext>
            </p:extLst>
          </p:nvPr>
        </p:nvGraphicFramePr>
        <p:xfrm>
          <a:off x="1894198" y="702729"/>
          <a:ext cx="8127999" cy="4754880"/>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108095757"/>
                    </a:ext>
                  </a:extLst>
                </a:gridCol>
                <a:gridCol w="2709333">
                  <a:extLst>
                    <a:ext uri="{9D8B030D-6E8A-4147-A177-3AD203B41FA5}">
                      <a16:colId xmlns:a16="http://schemas.microsoft.com/office/drawing/2014/main" val="1459241243"/>
                    </a:ext>
                  </a:extLst>
                </a:gridCol>
                <a:gridCol w="2709333">
                  <a:extLst>
                    <a:ext uri="{9D8B030D-6E8A-4147-A177-3AD203B41FA5}">
                      <a16:colId xmlns:a16="http://schemas.microsoft.com/office/drawing/2014/main" val="1374830856"/>
                    </a:ext>
                  </a:extLst>
                </a:gridCol>
              </a:tblGrid>
              <a:tr h="360045">
                <a:tc>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Calcium Carbonate Molecules/90 seconds </a:t>
                      </a:r>
                      <a:endParaRPr lang="en-US" dirty="0" smtClean="0"/>
                    </a:p>
                  </a:txBody>
                  <a:tcPr anchor="ctr"/>
                </a:tc>
                <a:tc hMerge="1">
                  <a:txBody>
                    <a:bodyPr/>
                    <a:lstStyle/>
                    <a:p>
                      <a:endParaRPr lang="en-US" dirty="0"/>
                    </a:p>
                  </a:txBody>
                  <a:tcPr/>
                </a:tc>
                <a:extLst>
                  <a:ext uri="{0D108BD9-81ED-4DB2-BD59-A6C34878D82A}">
                    <a16:rowId xmlns:a16="http://schemas.microsoft.com/office/drawing/2014/main" val="2122975733"/>
                  </a:ext>
                </a:extLst>
              </a:tr>
              <a:tr h="360045">
                <a:tc>
                  <a:txBody>
                    <a:bodyPr/>
                    <a:lstStyle/>
                    <a:p>
                      <a:r>
                        <a:rPr lang="en-US" dirty="0" smtClean="0"/>
                        <a:t>Group</a:t>
                      </a:r>
                      <a:endParaRPr lang="en-US" dirty="0"/>
                    </a:p>
                  </a:txBody>
                  <a:tcPr/>
                </a:tc>
                <a:tc>
                  <a:txBody>
                    <a:bodyPr/>
                    <a:lstStyle/>
                    <a:p>
                      <a:r>
                        <a:rPr lang="en-US" dirty="0" smtClean="0"/>
                        <a:t>Black</a:t>
                      </a:r>
                      <a:r>
                        <a:rPr lang="en-US" baseline="0" dirty="0" smtClean="0"/>
                        <a:t> Bowl (</a:t>
                      </a:r>
                      <a:r>
                        <a:rPr lang="en-US" dirty="0" smtClean="0"/>
                        <a:t>Ocean)</a:t>
                      </a:r>
                      <a:endParaRPr lang="en-US" dirty="0"/>
                    </a:p>
                  </a:txBody>
                  <a:tcPr/>
                </a:tc>
                <a:tc>
                  <a:txBody>
                    <a:bodyPr/>
                    <a:lstStyle/>
                    <a:p>
                      <a:r>
                        <a:rPr lang="en-US" dirty="0" smtClean="0"/>
                        <a:t>White Bowl (Ocean)</a:t>
                      </a:r>
                      <a:endParaRPr lang="en-US" dirty="0"/>
                    </a:p>
                  </a:txBody>
                  <a:tcPr/>
                </a:tc>
                <a:extLst>
                  <a:ext uri="{0D108BD9-81ED-4DB2-BD59-A6C34878D82A}">
                    <a16:rowId xmlns:a16="http://schemas.microsoft.com/office/drawing/2014/main" val="3630291491"/>
                  </a:ext>
                </a:extLst>
              </a:tr>
              <a:tr h="360045">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79023093"/>
                  </a:ext>
                </a:extLst>
              </a:tr>
              <a:tr h="360045">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810567724"/>
                  </a:ext>
                </a:extLst>
              </a:tr>
              <a:tr h="360045">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30481492"/>
                  </a:ext>
                </a:extLst>
              </a:tr>
              <a:tr h="360045">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03509055"/>
                  </a:ext>
                </a:extLst>
              </a:tr>
              <a:tr h="360045">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545747065"/>
                  </a:ext>
                </a:extLst>
              </a:tr>
              <a:tr h="360045">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869873841"/>
                  </a:ext>
                </a:extLst>
              </a:tr>
              <a:tr h="360045">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23903131"/>
                  </a:ext>
                </a:extLst>
              </a:tr>
              <a:tr h="360045">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39678320"/>
                  </a:ext>
                </a:extLst>
              </a:tr>
              <a:tr h="360045">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85213898"/>
                  </a:ext>
                </a:extLst>
              </a:tr>
              <a:tr h="360045">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19324558"/>
                  </a:ext>
                </a:extLst>
              </a:tr>
              <a:tr h="360045">
                <a:tc>
                  <a:txBody>
                    <a:bodyPr/>
                    <a:lstStyle/>
                    <a:p>
                      <a:r>
                        <a:rPr lang="en-US" dirty="0" smtClean="0"/>
                        <a:t>Average</a:t>
                      </a:r>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7723057"/>
                  </a:ext>
                </a:extLst>
              </a:tr>
            </a:tbl>
          </a:graphicData>
        </a:graphic>
      </p:graphicFrame>
      <p:sp>
        <p:nvSpPr>
          <p:cNvPr id="5" name="Title 1"/>
          <p:cNvSpPr txBox="1">
            <a:spLocks/>
          </p:cNvSpPr>
          <p:nvPr/>
        </p:nvSpPr>
        <p:spPr>
          <a:xfrm>
            <a:off x="973667" y="54576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t>Describe the patterns you see in the data on your student handout.</a:t>
            </a:r>
            <a:endParaRPr lang="en-US" sz="4000" dirty="0"/>
          </a:p>
        </p:txBody>
      </p:sp>
      <p:pic>
        <p:nvPicPr>
          <p:cNvPr id="7" name="Picture 6"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11128134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Carbonate Model Challenge </a:t>
            </a:r>
            <a:r>
              <a:rPr lang="en-US" dirty="0" smtClean="0"/>
              <a:t>Analysis</a:t>
            </a:r>
            <a:endParaRPr lang="en-US" dirty="0"/>
          </a:p>
        </p:txBody>
      </p:sp>
      <p:sp>
        <p:nvSpPr>
          <p:cNvPr id="3" name="Content Placeholder 2"/>
          <p:cNvSpPr>
            <a:spLocks noGrp="1"/>
          </p:cNvSpPr>
          <p:nvPr>
            <p:ph idx="1"/>
          </p:nvPr>
        </p:nvSpPr>
        <p:spPr>
          <a:xfrm>
            <a:off x="838200" y="1901825"/>
            <a:ext cx="10515600" cy="4956175"/>
          </a:xfrm>
        </p:spPr>
        <p:txBody>
          <a:bodyPr>
            <a:normAutofit/>
          </a:bodyPr>
          <a:lstStyle/>
          <a:p>
            <a:r>
              <a:rPr lang="en-US" dirty="0" smtClean="0"/>
              <a:t>What patterns did you find in the data?</a:t>
            </a:r>
          </a:p>
          <a:p>
            <a:pPr marL="0" indent="0">
              <a:buNone/>
            </a:pPr>
            <a:endParaRPr lang="en-US" dirty="0" smtClean="0"/>
          </a:p>
          <a:p>
            <a:r>
              <a:rPr lang="en-US" dirty="0" smtClean="0"/>
              <a:t>Why was it more difficult to make calcium carbonate in one of the models? </a:t>
            </a:r>
          </a:p>
          <a:p>
            <a:pPr marL="0" indent="0">
              <a:buNone/>
            </a:pPr>
            <a:endParaRPr lang="en-US" dirty="0"/>
          </a:p>
          <a:p>
            <a:r>
              <a:rPr lang="en-US" dirty="0" smtClean="0"/>
              <a:t>How is the model you used similar to the real-life system? </a:t>
            </a:r>
          </a:p>
          <a:p>
            <a:pPr marL="0" indent="0">
              <a:buNone/>
            </a:pPr>
            <a:endParaRPr lang="en-US" dirty="0" smtClean="0"/>
          </a:p>
          <a:p>
            <a:r>
              <a:rPr lang="en-US" dirty="0" smtClean="0"/>
              <a:t>How is the model you used different than the real-life system?</a:t>
            </a:r>
            <a:endParaRPr lang="en-US" dirty="0"/>
          </a:p>
        </p:txBody>
      </p:sp>
      <p:pic>
        <p:nvPicPr>
          <p:cNvPr id="4" name="Picture 3"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13782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81188"/>
            <a:ext cx="11919857" cy="1325563"/>
          </a:xfrm>
        </p:spPr>
        <p:txBody>
          <a:bodyPr>
            <a:normAutofit/>
          </a:bodyPr>
          <a:lstStyle/>
          <a:p>
            <a:r>
              <a:rPr lang="en-US" sz="4000" i="1" dirty="0" smtClean="0"/>
              <a:t>Effect of Ocean Acidification  on Shell-building Organisms</a:t>
            </a:r>
            <a:endParaRPr lang="en-US" sz="4000" i="1" dirty="0"/>
          </a:p>
        </p:txBody>
      </p:sp>
      <p:sp>
        <p:nvSpPr>
          <p:cNvPr id="3" name="Content Placeholder 2"/>
          <p:cNvSpPr>
            <a:spLocks noGrp="1"/>
          </p:cNvSpPr>
          <p:nvPr>
            <p:ph idx="1"/>
          </p:nvPr>
        </p:nvSpPr>
        <p:spPr>
          <a:xfrm>
            <a:off x="1077687" y="6403748"/>
            <a:ext cx="10515600" cy="393929"/>
          </a:xfrm>
        </p:spPr>
        <p:txBody>
          <a:bodyPr>
            <a:normAutofit/>
          </a:bodyPr>
          <a:lstStyle/>
          <a:p>
            <a:pPr marL="0" indent="0" algn="ctr">
              <a:buNone/>
            </a:pPr>
            <a:r>
              <a:rPr lang="en-US" sz="1400" u="sng" dirty="0" smtClean="0">
                <a:hlinkClick r:id="rId3"/>
              </a:rPr>
              <a:t>https</a:t>
            </a:r>
            <a:r>
              <a:rPr lang="en-US" sz="1400" u="sng" dirty="0">
                <a:hlinkClick r:id="rId3"/>
              </a:rPr>
              <a:t>://</a:t>
            </a:r>
            <a:r>
              <a:rPr lang="en-US" sz="1400" u="sng" dirty="0" smtClean="0">
                <a:hlinkClick r:id="rId3"/>
              </a:rPr>
              <a:t>www.youtube.com/watch?v=kxPwbhFeZSw</a:t>
            </a:r>
            <a:endParaRPr lang="en-US" sz="1400" u="sng" dirty="0" smtClean="0"/>
          </a:p>
          <a:p>
            <a:pPr algn="ctr"/>
            <a:endParaRPr lang="en-US" sz="1400" u="sng" dirty="0"/>
          </a:p>
          <a:p>
            <a:pPr algn="ctr"/>
            <a:endParaRPr lang="en-US" sz="1400" u="sng" dirty="0" smtClean="0"/>
          </a:p>
          <a:p>
            <a:pPr algn="ctr"/>
            <a:endParaRPr lang="en-US" sz="1400" dirty="0" smtClean="0"/>
          </a:p>
          <a:p>
            <a:pPr algn="ctr"/>
            <a:endParaRPr lang="en-US" sz="1400" dirty="0"/>
          </a:p>
        </p:txBody>
      </p:sp>
      <p:pic>
        <p:nvPicPr>
          <p:cNvPr id="4" name="Picture 3"/>
          <p:cNvPicPr>
            <a:picLocks noChangeAspect="1"/>
          </p:cNvPicPr>
          <p:nvPr/>
        </p:nvPicPr>
        <p:blipFill>
          <a:blip r:embed="rId4"/>
          <a:stretch>
            <a:fillRect/>
          </a:stretch>
        </p:blipFill>
        <p:spPr>
          <a:xfrm>
            <a:off x="2043112" y="1817915"/>
            <a:ext cx="8105775" cy="4267200"/>
          </a:xfrm>
          <a:prstGeom prst="rect">
            <a:avLst/>
          </a:prstGeom>
        </p:spPr>
      </p:pic>
      <p:pic>
        <p:nvPicPr>
          <p:cNvPr id="5" name="Picture 4" descr="tulogo_c.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30842325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Reflection questions on </a:t>
            </a:r>
            <a:r>
              <a:rPr lang="en-US" i="1" dirty="0"/>
              <a:t>Effect of Ocean Acidification  on Shell-building </a:t>
            </a:r>
            <a:r>
              <a:rPr lang="en-US" i="1" dirty="0" smtClean="0"/>
              <a:t>Organisms </a:t>
            </a:r>
            <a:r>
              <a:rPr lang="en-US" dirty="0" smtClean="0"/>
              <a:t>video</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What two chemical reactions takes place when CO</a:t>
            </a:r>
            <a:r>
              <a:rPr lang="en-US" baseline="-25000" dirty="0" smtClean="0"/>
              <a:t>2</a:t>
            </a:r>
            <a:r>
              <a:rPr lang="en-US" dirty="0" smtClean="0"/>
              <a:t> is absorbed into the ocean? </a:t>
            </a:r>
          </a:p>
          <a:p>
            <a:endParaRPr lang="en-US" dirty="0"/>
          </a:p>
          <a:p>
            <a:r>
              <a:rPr lang="en-US" dirty="0"/>
              <a:t>What two types of ions do oysters need to form shells</a:t>
            </a:r>
            <a:r>
              <a:rPr lang="en-US" dirty="0" smtClean="0"/>
              <a:t>?</a:t>
            </a:r>
          </a:p>
          <a:p>
            <a:endParaRPr lang="en-US" dirty="0"/>
          </a:p>
          <a:p>
            <a:r>
              <a:rPr lang="en-US" dirty="0"/>
              <a:t>When CO</a:t>
            </a:r>
            <a:r>
              <a:rPr lang="en-US" baseline="-25000" dirty="0"/>
              <a:t>2</a:t>
            </a:r>
            <a:r>
              <a:rPr lang="en-US" dirty="0"/>
              <a:t> enters the ocean and undergoes chemical reactions, it produces lots of hydrogen ions.  All these extra hydrogen ions </a:t>
            </a:r>
            <a:r>
              <a:rPr lang="en-US" dirty="0" smtClean="0"/>
              <a:t>make </a:t>
            </a:r>
            <a:r>
              <a:rPr lang="en-US" dirty="0"/>
              <a:t>the ocean water more acidic </a:t>
            </a:r>
            <a:r>
              <a:rPr lang="en-US" dirty="0" smtClean="0"/>
              <a:t>(decreasing </a:t>
            </a:r>
            <a:r>
              <a:rPr lang="en-US" dirty="0"/>
              <a:t>the pH).  What happens to many of these extra hydrogen ions</a:t>
            </a:r>
            <a:r>
              <a:rPr lang="en-US" dirty="0" smtClean="0"/>
              <a:t>?</a:t>
            </a:r>
          </a:p>
          <a:p>
            <a:endParaRPr lang="en-US" dirty="0" smtClean="0"/>
          </a:p>
          <a:p>
            <a:r>
              <a:rPr lang="en-US" dirty="0" smtClean="0"/>
              <a:t>What </a:t>
            </a:r>
            <a:r>
              <a:rPr lang="en-US" dirty="0"/>
              <a:t>happens to oysters if there are too many hydrogen ions in the ocean?</a:t>
            </a:r>
          </a:p>
          <a:p>
            <a:endParaRPr lang="en-US" dirty="0"/>
          </a:p>
        </p:txBody>
      </p:sp>
      <p:pic>
        <p:nvPicPr>
          <p:cNvPr id="4" name="Picture 3" descr="tulogo_c.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1962913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dirty="0"/>
              <a:t>Ocean Acidification </a:t>
            </a:r>
            <a:r>
              <a:rPr lang="en-US" sz="4000" i="1" dirty="0" smtClean="0"/>
              <a:t>Causes, Chemistry and Impacts</a:t>
            </a:r>
            <a:r>
              <a:rPr lang="en-US" sz="4000" dirty="0">
                <a:hlinkClick r:id="rId2"/>
              </a:rPr>
              <a:t/>
            </a:r>
            <a:br>
              <a:rPr lang="en-US" sz="4000" dirty="0">
                <a:hlinkClick r:id="rId2"/>
              </a:rPr>
            </a:br>
            <a:r>
              <a:rPr lang="en-US" sz="4000" dirty="0" smtClean="0"/>
              <a:t>Reading</a:t>
            </a:r>
            <a:endParaRPr lang="en-US" sz="4000" dirty="0"/>
          </a:p>
        </p:txBody>
      </p:sp>
      <p:sp>
        <p:nvSpPr>
          <p:cNvPr id="3" name="Content Placeholder 2"/>
          <p:cNvSpPr>
            <a:spLocks noGrp="1"/>
          </p:cNvSpPr>
          <p:nvPr>
            <p:ph idx="1"/>
          </p:nvPr>
        </p:nvSpPr>
        <p:spPr/>
        <p:txBody>
          <a:bodyPr>
            <a:normAutofit/>
          </a:bodyPr>
          <a:lstStyle/>
          <a:p>
            <a:r>
              <a:rPr lang="en-US" dirty="0"/>
              <a:t>How does carbon dioxide affect the pH of the ocean</a:t>
            </a:r>
            <a:r>
              <a:rPr lang="en-US" dirty="0" smtClean="0"/>
              <a:t>?</a:t>
            </a:r>
          </a:p>
          <a:p>
            <a:endParaRPr lang="en-US" dirty="0"/>
          </a:p>
          <a:p>
            <a:r>
              <a:rPr lang="en-US" dirty="0"/>
              <a:t>How do oysters build their shells</a:t>
            </a:r>
            <a:r>
              <a:rPr lang="en-US" dirty="0" smtClean="0"/>
              <a:t>?</a:t>
            </a:r>
          </a:p>
          <a:p>
            <a:endParaRPr lang="en-US" dirty="0" smtClean="0"/>
          </a:p>
          <a:p>
            <a:r>
              <a:rPr lang="en-US" dirty="0"/>
              <a:t>Why do oysters have trouble building their shells in oceans that are becoming more acidic? </a:t>
            </a:r>
            <a:endParaRPr lang="en-US" dirty="0" smtClean="0"/>
          </a:p>
          <a:p>
            <a:endParaRPr lang="en-US" dirty="0" smtClean="0"/>
          </a:p>
          <a:p>
            <a:r>
              <a:rPr lang="en-US" dirty="0"/>
              <a:t>What other issues, besides ocean acidification, are facing oysters in the Chesapeake Bay?</a:t>
            </a:r>
          </a:p>
        </p:txBody>
      </p:sp>
      <p:sp>
        <p:nvSpPr>
          <p:cNvPr id="4" name="TextBox 3"/>
          <p:cNvSpPr txBox="1"/>
          <p:nvPr/>
        </p:nvSpPr>
        <p:spPr>
          <a:xfrm>
            <a:off x="194434" y="6311900"/>
            <a:ext cx="1526380" cy="369332"/>
          </a:xfrm>
          <a:prstGeom prst="rect">
            <a:avLst/>
          </a:prstGeom>
          <a:noFill/>
        </p:spPr>
        <p:txBody>
          <a:bodyPr wrap="none" rtlCol="0">
            <a:spAutoFit/>
          </a:bodyPr>
          <a:lstStyle/>
          <a:p>
            <a:r>
              <a:rPr lang="en-US" dirty="0" smtClean="0"/>
              <a:t>Middle School</a:t>
            </a:r>
            <a:endParaRPr lang="en-US" dirty="0"/>
          </a:p>
        </p:txBody>
      </p:sp>
      <p:pic>
        <p:nvPicPr>
          <p:cNvPr id="6" name="Picture 5"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9554469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dirty="0"/>
              <a:t>Ocean Acidification Causes, Chemistry and Impacts</a:t>
            </a:r>
            <a:r>
              <a:rPr lang="en-US" sz="4000" dirty="0">
                <a:hlinkClick r:id="rId2"/>
              </a:rPr>
              <a:t/>
            </a:r>
            <a:br>
              <a:rPr lang="en-US" sz="4000" dirty="0">
                <a:hlinkClick r:id="rId2"/>
              </a:rPr>
            </a:br>
            <a:r>
              <a:rPr lang="en-US" sz="4000" dirty="0"/>
              <a:t>Reading</a:t>
            </a:r>
          </a:p>
        </p:txBody>
      </p:sp>
      <p:sp>
        <p:nvSpPr>
          <p:cNvPr id="3" name="Content Placeholder 2"/>
          <p:cNvSpPr>
            <a:spLocks noGrp="1"/>
          </p:cNvSpPr>
          <p:nvPr>
            <p:ph idx="1"/>
          </p:nvPr>
        </p:nvSpPr>
        <p:spPr>
          <a:xfrm>
            <a:off x="838200" y="1825624"/>
            <a:ext cx="10515600" cy="4704267"/>
          </a:xfrm>
        </p:spPr>
        <p:txBody>
          <a:bodyPr>
            <a:normAutofit lnSpcReduction="10000"/>
          </a:bodyPr>
          <a:lstStyle/>
          <a:p>
            <a:r>
              <a:rPr lang="en-US" dirty="0"/>
              <a:t>What is causing the increase in carbon dioxide in the air and the ocean since the start of the industrial revolution</a:t>
            </a:r>
            <a:r>
              <a:rPr lang="en-US" dirty="0" smtClean="0"/>
              <a:t>?</a:t>
            </a:r>
          </a:p>
          <a:p>
            <a:r>
              <a:rPr lang="en-US" dirty="0"/>
              <a:t>How would you respond if someone asked you if oceans were considered acidic or basic</a:t>
            </a:r>
            <a:r>
              <a:rPr lang="en-US" dirty="0" smtClean="0"/>
              <a:t>?</a:t>
            </a:r>
          </a:p>
          <a:p>
            <a:r>
              <a:rPr lang="en-US" dirty="0"/>
              <a:t>Why do oyster larvae have difficulty building shells in oceans that are more acidic?</a:t>
            </a:r>
          </a:p>
          <a:p>
            <a:r>
              <a:rPr lang="en-US" dirty="0"/>
              <a:t>In the example given in the reading, describe how each would the following affect the pH of the Bay</a:t>
            </a:r>
            <a:r>
              <a:rPr lang="en-US" dirty="0" smtClean="0"/>
              <a:t>?</a:t>
            </a:r>
          </a:p>
          <a:p>
            <a:pPr lvl="1"/>
            <a:r>
              <a:rPr lang="en-US" dirty="0" smtClean="0"/>
              <a:t>Algal bloom</a:t>
            </a:r>
          </a:p>
          <a:p>
            <a:pPr lvl="1"/>
            <a:r>
              <a:rPr lang="en-US" dirty="0" smtClean="0"/>
              <a:t>Algal blooms blocking SAV access to sunlight</a:t>
            </a:r>
          </a:p>
          <a:p>
            <a:pPr lvl="1"/>
            <a:r>
              <a:rPr lang="en-US" dirty="0" smtClean="0"/>
              <a:t>Massive algal bloom die-off</a:t>
            </a:r>
          </a:p>
          <a:p>
            <a:endParaRPr lang="en-US" dirty="0"/>
          </a:p>
        </p:txBody>
      </p:sp>
      <p:sp>
        <p:nvSpPr>
          <p:cNvPr id="4" name="TextBox 3"/>
          <p:cNvSpPr txBox="1"/>
          <p:nvPr/>
        </p:nvSpPr>
        <p:spPr>
          <a:xfrm>
            <a:off x="194434" y="6311900"/>
            <a:ext cx="1287532" cy="369332"/>
          </a:xfrm>
          <a:prstGeom prst="rect">
            <a:avLst/>
          </a:prstGeom>
          <a:noFill/>
        </p:spPr>
        <p:txBody>
          <a:bodyPr wrap="none" rtlCol="0">
            <a:spAutoFit/>
          </a:bodyPr>
          <a:lstStyle/>
          <a:p>
            <a:r>
              <a:rPr lang="en-US" dirty="0" smtClean="0"/>
              <a:t>High School</a:t>
            </a:r>
            <a:endParaRPr lang="en-US" dirty="0"/>
          </a:p>
        </p:txBody>
      </p:sp>
      <p:pic>
        <p:nvPicPr>
          <p:cNvPr id="6" name="Picture 5"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995715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static.pexels.com/photos/7321/sea-water-ocean-horiz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4" r="2778"/>
          <a:stretch/>
        </p:blipFill>
        <p:spPr bwMode="auto">
          <a:xfrm>
            <a:off x="-522630" y="-26351"/>
            <a:ext cx="12699814" cy="7019958"/>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90931" y="56631"/>
            <a:ext cx="3652730" cy="2310051"/>
          </a:xfrm>
          <a:prstGeom prst="wedgeEllipseCallout">
            <a:avLst>
              <a:gd name="adj1" fmla="val -50888"/>
              <a:gd name="adj2" fmla="val 4744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6660" y="569019"/>
            <a:ext cx="3146182" cy="1569660"/>
          </a:xfrm>
          <a:prstGeom prst="rect">
            <a:avLst/>
          </a:prstGeom>
          <a:noFill/>
        </p:spPr>
        <p:txBody>
          <a:bodyPr wrap="square" rtlCol="0">
            <a:spAutoFit/>
          </a:bodyPr>
          <a:lstStyle/>
          <a:p>
            <a:r>
              <a:rPr lang="en-US" sz="2400" b="1" dirty="0">
                <a:solidFill>
                  <a:schemeClr val="bg1">
                    <a:lumMod val="95000"/>
                  </a:schemeClr>
                </a:solidFill>
              </a:rPr>
              <a:t>In the atmosphere, it caused the Earth to become warmer and warmer.</a:t>
            </a:r>
          </a:p>
        </p:txBody>
      </p:sp>
      <p:grpSp>
        <p:nvGrpSpPr>
          <p:cNvPr id="10" name="Group 9"/>
          <p:cNvGrpSpPr/>
          <p:nvPr/>
        </p:nvGrpSpPr>
        <p:grpSpPr>
          <a:xfrm>
            <a:off x="-95232" y="3625327"/>
            <a:ext cx="4355259" cy="3368280"/>
            <a:chOff x="515908" y="3697922"/>
            <a:chExt cx="4168999" cy="2779333"/>
          </a:xfrm>
        </p:grpSpPr>
        <p:pic>
          <p:nvPicPr>
            <p:cNvPr id="11" name="Picture 2" descr="Industry, Power, Energy, Industrial, Plant, Fac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08" y="3697922"/>
              <a:ext cx="4168999" cy="27793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15908" y="6272529"/>
              <a:ext cx="3666388" cy="200055"/>
            </a:xfrm>
            <a:prstGeom prst="rect">
              <a:avLst/>
            </a:prstGeom>
            <a:noFill/>
          </p:spPr>
          <p:txBody>
            <a:bodyPr wrap="none" rtlCol="0">
              <a:spAutoFit/>
            </a:bodyPr>
            <a:lstStyle/>
            <a:p>
              <a:r>
                <a:rPr lang="en-US" sz="700" dirty="0">
                  <a:solidFill>
                    <a:schemeClr val="bg1">
                      <a:lumMod val="95000"/>
                    </a:schemeClr>
                  </a:solidFill>
                </a:rPr>
                <a:t>http://maxpixel.freegreatpicture.com/Industry-Plant-Industrial-Energy-Factory-Power-1827884</a:t>
              </a:r>
            </a:p>
          </p:txBody>
        </p:sp>
      </p:grpSp>
      <p:pic>
        <p:nvPicPr>
          <p:cNvPr id="4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2844558" y="2628557"/>
            <a:ext cx="957281" cy="501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829558" y="64542"/>
            <a:ext cx="7165052" cy="5784689"/>
            <a:chOff x="3829558" y="64542"/>
            <a:chExt cx="7165052" cy="5784689"/>
          </a:xfrm>
        </p:grpSpPr>
        <p:pic>
          <p:nvPicPr>
            <p:cNvPr id="3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929697">
              <a:off x="7971293" y="179353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0366257">
              <a:off x="8745110" y="165363"/>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0366257">
              <a:off x="3829558" y="6454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7193531" y="65072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0514642">
              <a:off x="5525404" y="604659"/>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4166077" y="124050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6004044" y="153918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4356740" y="3167831"/>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6917345" y="289744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637851">
              <a:off x="6058171" y="534820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929697">
              <a:off x="10037329" y="1800551"/>
              <a:ext cx="957281" cy="501025"/>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9115677">
            <a:off x="10697524" y="650457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9115677">
            <a:off x="10480159" y="414207"/>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9115677">
            <a:off x="5232529" y="603876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088450">
            <a:off x="7588584" y="355491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1353128">
            <a:off x="4581142" y="557658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1353128">
            <a:off x="471606" y="259486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011645">
            <a:off x="10771667" y="2741483"/>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0172384">
            <a:off x="7309689" y="4824550"/>
            <a:ext cx="957281" cy="5010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089656" y="4443966"/>
            <a:ext cx="4756349" cy="2817893"/>
            <a:chOff x="7089656" y="4443966"/>
            <a:chExt cx="4756349" cy="2817893"/>
          </a:xfrm>
        </p:grpSpPr>
        <p:sp>
          <p:nvSpPr>
            <p:cNvPr id="16" name="Oval Callout 15"/>
            <p:cNvSpPr/>
            <p:nvPr/>
          </p:nvSpPr>
          <p:spPr>
            <a:xfrm>
              <a:off x="8521427" y="4443966"/>
              <a:ext cx="3324578" cy="2072605"/>
            </a:xfrm>
            <a:prstGeom prst="wedgeEllipseCallout">
              <a:avLst>
                <a:gd name="adj1" fmla="val 52521"/>
                <a:gd name="adj2" fmla="val 487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917775" y="4772089"/>
              <a:ext cx="2833386" cy="1569660"/>
            </a:xfrm>
            <a:prstGeom prst="rect">
              <a:avLst/>
            </a:prstGeom>
            <a:noFill/>
          </p:spPr>
          <p:txBody>
            <a:bodyPr wrap="square" rtlCol="0">
              <a:spAutoFit/>
            </a:bodyPr>
            <a:lstStyle/>
            <a:p>
              <a:r>
                <a:rPr lang="en-US" sz="2400" b="1" dirty="0">
                  <a:solidFill>
                    <a:schemeClr val="bg1">
                      <a:lumMod val="95000"/>
                    </a:schemeClr>
                  </a:solidFill>
                </a:rPr>
                <a:t>And in the oceans, it is affecting the organisms that live there.  Like oysters.</a:t>
              </a:r>
            </a:p>
          </p:txBody>
        </p:sp>
        <p:pic>
          <p:nvPicPr>
            <p:cNvPr id="32" name="Picture Placeholder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832" r="2832"/>
            <a:stretch>
              <a:fillRect/>
            </a:stretch>
          </p:blipFill>
          <p:spPr>
            <a:xfrm>
              <a:off x="7089656" y="5641915"/>
              <a:ext cx="2051577" cy="1619944"/>
            </a:xfrm>
            <a:prstGeom prst="rect">
              <a:avLst/>
            </a:prstGeom>
          </p:spPr>
        </p:pic>
      </p:grpSp>
    </p:spTree>
    <p:extLst>
      <p:ext uri="{BB962C8B-B14F-4D97-AF65-F5344CB8AC3E}">
        <p14:creationId xmlns:p14="http://schemas.microsoft.com/office/powerpoint/2010/main" val="218478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185" y="0"/>
            <a:ext cx="10515600" cy="1325563"/>
          </a:xfrm>
        </p:spPr>
        <p:txBody>
          <a:bodyPr/>
          <a:lstStyle/>
          <a:p>
            <a:r>
              <a:rPr lang="en-US" i="1" dirty="0" smtClean="0"/>
              <a:t>What is Ocean Acidification? </a:t>
            </a:r>
            <a:r>
              <a:rPr lang="en-US" dirty="0" smtClean="0"/>
              <a:t>Video</a:t>
            </a:r>
            <a:endParaRPr lang="en-US" dirty="0"/>
          </a:p>
        </p:txBody>
      </p:sp>
      <p:sp>
        <p:nvSpPr>
          <p:cNvPr id="5" name="TextBox 4"/>
          <p:cNvSpPr txBox="1"/>
          <p:nvPr/>
        </p:nvSpPr>
        <p:spPr>
          <a:xfrm>
            <a:off x="2510049" y="6030694"/>
            <a:ext cx="5569527" cy="646331"/>
          </a:xfrm>
          <a:prstGeom prst="rect">
            <a:avLst/>
          </a:prstGeom>
          <a:noFill/>
        </p:spPr>
        <p:txBody>
          <a:bodyPr wrap="square" rtlCol="0">
            <a:spAutoFit/>
          </a:bodyPr>
          <a:lstStyle/>
          <a:p>
            <a:r>
              <a:rPr lang="en-US" dirty="0">
                <a:hlinkClick r:id="rId3"/>
              </a:rPr>
              <a:t>https://mpt.pbslearningmedia.org/resource/nvls-sci-acidification/what-is-ocean-acidification/#.WepH_CiGO71</a:t>
            </a:r>
            <a:endParaRPr lang="en-US" dirty="0"/>
          </a:p>
        </p:txBody>
      </p:sp>
      <p:pic>
        <p:nvPicPr>
          <p:cNvPr id="7" name="Picture 6"/>
          <p:cNvPicPr>
            <a:picLocks noChangeAspect="1"/>
          </p:cNvPicPr>
          <p:nvPr/>
        </p:nvPicPr>
        <p:blipFill>
          <a:blip r:embed="rId4"/>
          <a:stretch>
            <a:fillRect/>
          </a:stretch>
        </p:blipFill>
        <p:spPr>
          <a:xfrm>
            <a:off x="2010121" y="1434991"/>
            <a:ext cx="7905750" cy="4486275"/>
          </a:xfrm>
          <a:prstGeom prst="rect">
            <a:avLst/>
          </a:prstGeom>
        </p:spPr>
      </p:pic>
      <p:pic>
        <p:nvPicPr>
          <p:cNvPr id="6" name="Picture 5" descr="tulogo_c.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7440610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bowl represented a ‘healthy’ ocean and which bowl represented an ‘acidified’ ocean?</a:t>
            </a:r>
            <a:endParaRPr lang="en-US" dirty="0"/>
          </a:p>
        </p:txBody>
      </p:sp>
      <p:sp>
        <p:nvSpPr>
          <p:cNvPr id="3" name="Content Placeholder 2"/>
          <p:cNvSpPr>
            <a:spLocks noGrp="1"/>
          </p:cNvSpPr>
          <p:nvPr>
            <p:ph idx="1"/>
          </p:nvPr>
        </p:nvSpPr>
        <p:spPr>
          <a:xfrm>
            <a:off x="838200" y="1825625"/>
            <a:ext cx="10515600" cy="1571530"/>
          </a:xfrm>
        </p:spPr>
        <p:txBody>
          <a:bodyPr>
            <a:normAutofit/>
          </a:bodyPr>
          <a:lstStyle/>
          <a:p>
            <a:r>
              <a:rPr lang="en-US" dirty="0" smtClean="0"/>
              <a:t>Construct a scientific argument</a:t>
            </a:r>
            <a:endParaRPr lang="en-US" dirty="0" smtClean="0">
              <a:solidFill>
                <a:srgbClr val="00B0F0"/>
              </a:solidFill>
            </a:endParaRPr>
          </a:p>
        </p:txBody>
      </p:sp>
      <p:grpSp>
        <p:nvGrpSpPr>
          <p:cNvPr id="10" name="Group 9"/>
          <p:cNvGrpSpPr/>
          <p:nvPr/>
        </p:nvGrpSpPr>
        <p:grpSpPr>
          <a:xfrm>
            <a:off x="7170417" y="3135544"/>
            <a:ext cx="4114802" cy="2794541"/>
            <a:chOff x="6598226" y="3980333"/>
            <a:chExt cx="4114802" cy="2794541"/>
          </a:xfrm>
        </p:grpSpPr>
        <p:sp>
          <p:nvSpPr>
            <p:cNvPr id="4" name="Rectangle 3"/>
            <p:cNvSpPr/>
            <p:nvPr/>
          </p:nvSpPr>
          <p:spPr>
            <a:xfrm>
              <a:off x="6598226" y="4018539"/>
              <a:ext cx="4114801" cy="4468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98227" y="4532818"/>
              <a:ext cx="2026228" cy="2242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686800" y="4532817"/>
              <a:ext cx="2026228" cy="2242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98226" y="3980333"/>
              <a:ext cx="571501" cy="261610"/>
            </a:xfrm>
            <a:prstGeom prst="rect">
              <a:avLst/>
            </a:prstGeom>
            <a:noFill/>
          </p:spPr>
          <p:txBody>
            <a:bodyPr wrap="square" rtlCol="0">
              <a:spAutoFit/>
            </a:bodyPr>
            <a:lstStyle/>
            <a:p>
              <a:r>
                <a:rPr lang="en-US" sz="1100" dirty="0" smtClean="0"/>
                <a:t>Claim:</a:t>
              </a:r>
              <a:endParaRPr lang="en-US" sz="1100" dirty="0"/>
            </a:p>
          </p:txBody>
        </p:sp>
        <p:sp>
          <p:nvSpPr>
            <p:cNvPr id="8" name="TextBox 7"/>
            <p:cNvSpPr txBox="1"/>
            <p:nvPr/>
          </p:nvSpPr>
          <p:spPr>
            <a:xfrm>
              <a:off x="6619008" y="4506006"/>
              <a:ext cx="768928" cy="261610"/>
            </a:xfrm>
            <a:prstGeom prst="rect">
              <a:avLst/>
            </a:prstGeom>
            <a:noFill/>
          </p:spPr>
          <p:txBody>
            <a:bodyPr wrap="square" rtlCol="0">
              <a:spAutoFit/>
            </a:bodyPr>
            <a:lstStyle/>
            <a:p>
              <a:r>
                <a:rPr lang="en-US" sz="1100" dirty="0" smtClean="0"/>
                <a:t>Evidence:</a:t>
              </a:r>
              <a:endParaRPr lang="en-US" sz="1100" dirty="0"/>
            </a:p>
          </p:txBody>
        </p:sp>
        <p:sp>
          <p:nvSpPr>
            <p:cNvPr id="9" name="TextBox 8"/>
            <p:cNvSpPr txBox="1"/>
            <p:nvPr/>
          </p:nvSpPr>
          <p:spPr>
            <a:xfrm>
              <a:off x="8704117" y="4506006"/>
              <a:ext cx="824347" cy="261610"/>
            </a:xfrm>
            <a:prstGeom prst="rect">
              <a:avLst/>
            </a:prstGeom>
            <a:noFill/>
          </p:spPr>
          <p:txBody>
            <a:bodyPr wrap="square" rtlCol="0">
              <a:spAutoFit/>
            </a:bodyPr>
            <a:lstStyle/>
            <a:p>
              <a:r>
                <a:rPr lang="en-US" sz="1100" dirty="0" smtClean="0"/>
                <a:t>Reasoning:</a:t>
              </a:r>
              <a:endParaRPr lang="en-US" sz="1100" dirty="0"/>
            </a:p>
          </p:txBody>
        </p:sp>
      </p:grpSp>
      <p:sp>
        <p:nvSpPr>
          <p:cNvPr id="12" name="TextBox 11"/>
          <p:cNvSpPr txBox="1"/>
          <p:nvPr/>
        </p:nvSpPr>
        <p:spPr>
          <a:xfrm>
            <a:off x="726673" y="3135544"/>
            <a:ext cx="5661658" cy="2092881"/>
          </a:xfrm>
          <a:prstGeom prst="rect">
            <a:avLst/>
          </a:prstGeom>
          <a:noFill/>
        </p:spPr>
        <p:txBody>
          <a:bodyPr wrap="square" rtlCol="0">
            <a:spAutoFit/>
          </a:bodyPr>
          <a:lstStyle/>
          <a:p>
            <a:pPr marL="457200" indent="-457200">
              <a:buFont typeface="Arial" panose="020B0604020202020204" pitchFamily="34" charset="0"/>
              <a:buChar char="•"/>
            </a:pPr>
            <a:endParaRPr lang="en-US" sz="2800" dirty="0">
              <a:solidFill>
                <a:srgbClr val="00B0F0"/>
              </a:solidFill>
            </a:endParaRPr>
          </a:p>
          <a:p>
            <a:pPr marL="457200" indent="-457200">
              <a:buFont typeface="Arial" panose="020B0604020202020204" pitchFamily="34" charset="0"/>
              <a:buChar char="•"/>
            </a:pPr>
            <a:r>
              <a:rPr lang="en-US" sz="2800" dirty="0"/>
              <a:t>In your response, make sure to include evidence and reasoning to support your </a:t>
            </a:r>
            <a:r>
              <a:rPr lang="en-US" sz="2800" dirty="0" smtClean="0"/>
              <a:t>claim.</a:t>
            </a:r>
            <a:endParaRPr lang="en-US" sz="2800" dirty="0"/>
          </a:p>
          <a:p>
            <a:pPr marL="285750" indent="-285750">
              <a:buFont typeface="Arial" panose="020B0604020202020204" pitchFamily="34" charset="0"/>
              <a:buChar char="•"/>
            </a:pPr>
            <a:endParaRPr lang="en-US" dirty="0"/>
          </a:p>
        </p:txBody>
      </p:sp>
      <p:pic>
        <p:nvPicPr>
          <p:cNvPr id="13" name="Picture 12"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6324918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3953" y="1046692"/>
            <a:ext cx="5170311" cy="4351338"/>
          </a:xfrm>
        </p:spPr>
        <p:txBody>
          <a:bodyPr/>
          <a:lstStyle/>
          <a:p>
            <a:pPr marL="0" indent="0">
              <a:buNone/>
            </a:pPr>
            <a:r>
              <a:rPr lang="en-US" dirty="0"/>
              <a:t>‘</a:t>
            </a:r>
            <a:r>
              <a:rPr lang="en-US" dirty="0" err="1"/>
              <a:t>Gotta</a:t>
            </a:r>
            <a:r>
              <a:rPr lang="en-US" dirty="0"/>
              <a:t>-Have’ </a:t>
            </a:r>
            <a:r>
              <a:rPr lang="en-US" dirty="0" smtClean="0"/>
              <a:t>ideas for your explanatory model </a:t>
            </a:r>
          </a:p>
          <a:p>
            <a:r>
              <a:rPr lang="en-US" dirty="0" smtClean="0"/>
              <a:t>…</a:t>
            </a:r>
            <a:endParaRPr lang="en-US" dirty="0"/>
          </a:p>
        </p:txBody>
      </p:sp>
      <p:sp>
        <p:nvSpPr>
          <p:cNvPr id="6" name="TextBox 5"/>
          <p:cNvSpPr txBox="1"/>
          <p:nvPr/>
        </p:nvSpPr>
        <p:spPr>
          <a:xfrm>
            <a:off x="1367896" y="609166"/>
            <a:ext cx="4332516" cy="830997"/>
          </a:xfrm>
          <a:prstGeom prst="rect">
            <a:avLst/>
          </a:prstGeom>
          <a:noFill/>
        </p:spPr>
        <p:txBody>
          <a:bodyPr wrap="square" rtlCol="0">
            <a:spAutoFit/>
          </a:bodyPr>
          <a:lstStyle/>
          <a:p>
            <a:r>
              <a:rPr lang="en-US" sz="2400" i="1" dirty="0"/>
              <a:t>How might increasing levels of CO</a:t>
            </a:r>
            <a:r>
              <a:rPr lang="en-US" sz="2400" i="1" baseline="-25000" dirty="0"/>
              <a:t>2</a:t>
            </a:r>
            <a:r>
              <a:rPr lang="en-US" sz="2400" i="1" dirty="0"/>
              <a:t> affect Oysters in Maryland? </a:t>
            </a:r>
            <a:endParaRPr lang="en-US" sz="2400" dirty="0"/>
          </a:p>
        </p:txBody>
      </p:sp>
      <p:sp>
        <p:nvSpPr>
          <p:cNvPr id="7" name="Oval Callout 6"/>
          <p:cNvSpPr/>
          <p:nvPr/>
        </p:nvSpPr>
        <p:spPr>
          <a:xfrm>
            <a:off x="810180" y="136243"/>
            <a:ext cx="4865914" cy="1618796"/>
          </a:xfrm>
          <a:prstGeom prst="wedgeEllipseCallout">
            <a:avLst>
              <a:gd name="adj1" fmla="val -56978"/>
              <a:gd name="adj2" fmla="val 8367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096001" y="4594560"/>
            <a:ext cx="5808263" cy="1569660"/>
          </a:xfrm>
          <a:prstGeom prst="rect">
            <a:avLst/>
          </a:prstGeom>
          <a:solidFill>
            <a:srgbClr val="FFC000"/>
          </a:solidFill>
          <a:ln>
            <a:solidFill>
              <a:schemeClr val="tx1"/>
            </a:solidFill>
          </a:ln>
        </p:spPr>
        <p:txBody>
          <a:bodyPr wrap="square" rtlCol="0">
            <a:spAutoFit/>
          </a:bodyPr>
          <a:lstStyle/>
          <a:p>
            <a:r>
              <a:rPr lang="en-US" sz="2400" dirty="0" smtClean="0"/>
              <a:t>Continue building your explanatory model</a:t>
            </a:r>
            <a:r>
              <a:rPr lang="en-US" sz="2400" dirty="0"/>
              <a:t> </a:t>
            </a:r>
            <a:r>
              <a:rPr lang="en-US" sz="2400" dirty="0" smtClean="0"/>
              <a:t>by adding new ideas and information and revising and correcting what you already have.</a:t>
            </a:r>
            <a:endParaRPr lang="en-US" sz="2400" dirty="0"/>
          </a:p>
        </p:txBody>
      </p:sp>
      <p:pic>
        <p:nvPicPr>
          <p:cNvPr id="14" name="Picture 13"/>
          <p:cNvPicPr>
            <a:picLocks noChangeAspect="1"/>
          </p:cNvPicPr>
          <p:nvPr/>
        </p:nvPicPr>
        <p:blipFill rotWithShape="1">
          <a:blip r:embed="rId3"/>
          <a:srcRect b="12548"/>
          <a:stretch/>
        </p:blipFill>
        <p:spPr>
          <a:xfrm>
            <a:off x="337215" y="2981473"/>
            <a:ext cx="5164951" cy="3483578"/>
          </a:xfrm>
          <a:prstGeom prst="rect">
            <a:avLst/>
          </a:prstGeom>
          <a:ln>
            <a:solidFill>
              <a:schemeClr val="tx1"/>
            </a:solidFill>
          </a:ln>
        </p:spPr>
      </p:pic>
      <p:pic>
        <p:nvPicPr>
          <p:cNvPr id="15" name="Picture 14"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5583465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047"/>
            <a:ext cx="10515600" cy="1325563"/>
          </a:xfrm>
        </p:spPr>
        <p:txBody>
          <a:bodyPr/>
          <a:lstStyle/>
          <a:p>
            <a:r>
              <a:rPr lang="en-US" dirty="0" smtClean="0"/>
              <a:t>Explanatory Model Gallery Walk</a:t>
            </a:r>
            <a:endParaRPr lang="en-US" dirty="0"/>
          </a:p>
        </p:txBody>
      </p:sp>
      <p:sp>
        <p:nvSpPr>
          <p:cNvPr id="3" name="Content Placeholder 2"/>
          <p:cNvSpPr>
            <a:spLocks noGrp="1"/>
          </p:cNvSpPr>
          <p:nvPr>
            <p:ph idx="1"/>
          </p:nvPr>
        </p:nvSpPr>
        <p:spPr>
          <a:xfrm>
            <a:off x="390294" y="1070516"/>
            <a:ext cx="8196145" cy="5698273"/>
          </a:xfrm>
        </p:spPr>
        <p:txBody>
          <a:bodyPr>
            <a:normAutofit/>
          </a:bodyPr>
          <a:lstStyle/>
          <a:p>
            <a:pPr marL="0" indent="0">
              <a:buNone/>
            </a:pPr>
            <a:r>
              <a:rPr lang="en-US" dirty="0" smtClean="0"/>
              <a:t>Evaluate your peers’ models.  Consider the following in your evaluation:</a:t>
            </a:r>
          </a:p>
          <a:p>
            <a:pPr lvl="1"/>
            <a:r>
              <a:rPr lang="en-US" dirty="0" smtClean="0"/>
              <a:t>Are the ideas presented relevant to the driving question?</a:t>
            </a:r>
          </a:p>
          <a:p>
            <a:pPr lvl="1"/>
            <a:r>
              <a:rPr lang="en-US" dirty="0" smtClean="0"/>
              <a:t>Are there important ideas that are missing?</a:t>
            </a:r>
          </a:p>
          <a:p>
            <a:pPr lvl="1"/>
            <a:r>
              <a:rPr lang="en-US" dirty="0" smtClean="0"/>
              <a:t>Do the explanations in the model make sense?</a:t>
            </a:r>
          </a:p>
          <a:p>
            <a:pPr lvl="1"/>
            <a:r>
              <a:rPr lang="en-US" dirty="0" smtClean="0"/>
              <a:t>Are ideas in the model you don’t understand, or think are incorrect?</a:t>
            </a:r>
          </a:p>
          <a:p>
            <a:pPr lvl="1"/>
            <a:r>
              <a:rPr lang="en-US" dirty="0" smtClean="0"/>
              <a:t>Are the symbols in the diagram labeled and </a:t>
            </a:r>
            <a:r>
              <a:rPr lang="en-US" sz="2600" dirty="0" smtClean="0"/>
              <a:t>explained?</a:t>
            </a:r>
            <a:endParaRPr lang="en-US" sz="2600" dirty="0"/>
          </a:p>
        </p:txBody>
      </p:sp>
      <p:sp>
        <p:nvSpPr>
          <p:cNvPr id="6" name="Content Placeholder 2"/>
          <p:cNvSpPr txBox="1">
            <a:spLocks/>
          </p:cNvSpPr>
          <p:nvPr/>
        </p:nvSpPr>
        <p:spPr>
          <a:xfrm>
            <a:off x="390294" y="4279361"/>
            <a:ext cx="11452302" cy="2610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Use the Post-It notes to provide feedback.  Consider using the following sentence started to provide constructive, specific feedback.  </a:t>
            </a:r>
          </a:p>
          <a:p>
            <a:pPr lvl="1"/>
            <a:r>
              <a:rPr lang="en-US" dirty="0" smtClean="0"/>
              <a:t>I wonder ___________ .</a:t>
            </a:r>
          </a:p>
          <a:p>
            <a:pPr lvl="1"/>
            <a:r>
              <a:rPr lang="en-US" dirty="0" smtClean="0"/>
              <a:t>I like ______ because _______ .</a:t>
            </a:r>
          </a:p>
          <a:p>
            <a:pPr lvl="1"/>
            <a:r>
              <a:rPr lang="en-US" dirty="0" smtClean="0"/>
              <a:t>Have you thought about _____.</a:t>
            </a:r>
          </a:p>
          <a:p>
            <a:pPr lvl="1"/>
            <a:r>
              <a:rPr lang="en-US" dirty="0" smtClean="0"/>
              <a:t>I would like to see _________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2354" y="679989"/>
            <a:ext cx="3438185" cy="2578639"/>
          </a:xfrm>
          <a:prstGeom prst="rect">
            <a:avLst/>
          </a:prstGeom>
        </p:spPr>
      </p:pic>
      <p:pic>
        <p:nvPicPr>
          <p:cNvPr id="7" name="Picture 6"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747303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4216" y="769231"/>
            <a:ext cx="5600718" cy="2308417"/>
          </a:xfrm>
        </p:spPr>
        <p:txBody>
          <a:bodyPr>
            <a:normAutofit fontScale="90000"/>
          </a:bodyPr>
          <a:lstStyle/>
          <a:p>
            <a:r>
              <a:rPr lang="en-US" b="1" dirty="0" smtClean="0"/>
              <a:t>Explanatory Model </a:t>
            </a:r>
            <a:r>
              <a:rPr lang="en-US" b="1" dirty="0"/>
              <a:t>Revision</a:t>
            </a:r>
            <a:r>
              <a:rPr lang="en-US" dirty="0"/>
              <a:t/>
            </a:r>
            <a:br>
              <a:rPr lang="en-US" dirty="0"/>
            </a:br>
            <a:r>
              <a:rPr lang="en-US" dirty="0"/>
              <a:t/>
            </a:r>
            <a:br>
              <a:rPr lang="en-US" dirty="0"/>
            </a:br>
            <a:r>
              <a:rPr lang="en-US" dirty="0" smtClean="0"/>
              <a:t>	</a:t>
            </a:r>
            <a:endParaRPr lang="en-US" dirty="0"/>
          </a:p>
        </p:txBody>
      </p:sp>
      <p:pic>
        <p:nvPicPr>
          <p:cNvPr id="4" name="Picture 3" descr="tulogo_c.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1539152" y="6320826"/>
            <a:ext cx="541387" cy="331788"/>
          </a:xfrm>
          <a:prstGeom prst="rect">
            <a:avLst/>
          </a:prstGeom>
          <a:noFill/>
          <a:ln w="9525">
            <a:noFill/>
            <a:miter lim="800000"/>
            <a:headEnd/>
            <a:tailEnd/>
          </a:ln>
        </p:spPr>
      </p:pic>
      <p:sp>
        <p:nvSpPr>
          <p:cNvPr id="17" name="TextBox 16"/>
          <p:cNvSpPr txBox="1"/>
          <p:nvPr/>
        </p:nvSpPr>
        <p:spPr>
          <a:xfrm>
            <a:off x="1367896" y="609166"/>
            <a:ext cx="4332516" cy="830997"/>
          </a:xfrm>
          <a:prstGeom prst="rect">
            <a:avLst/>
          </a:prstGeom>
          <a:noFill/>
        </p:spPr>
        <p:txBody>
          <a:bodyPr wrap="square" rtlCol="0">
            <a:spAutoFit/>
          </a:bodyPr>
          <a:lstStyle/>
          <a:p>
            <a:r>
              <a:rPr lang="en-US" sz="2400" i="1" dirty="0"/>
              <a:t>How might increasing levels of CO</a:t>
            </a:r>
            <a:r>
              <a:rPr lang="en-US" sz="2400" i="1" baseline="-25000" dirty="0"/>
              <a:t>2</a:t>
            </a:r>
            <a:r>
              <a:rPr lang="en-US" sz="2400" i="1" dirty="0"/>
              <a:t> affect Oysters in Maryland? </a:t>
            </a:r>
            <a:endParaRPr lang="en-US" sz="2400" dirty="0"/>
          </a:p>
        </p:txBody>
      </p:sp>
      <p:sp>
        <p:nvSpPr>
          <p:cNvPr id="18" name="Oval Callout 17"/>
          <p:cNvSpPr/>
          <p:nvPr/>
        </p:nvSpPr>
        <p:spPr>
          <a:xfrm>
            <a:off x="810180" y="136243"/>
            <a:ext cx="4865914" cy="1618796"/>
          </a:xfrm>
          <a:prstGeom prst="wedgeEllipseCallout">
            <a:avLst>
              <a:gd name="adj1" fmla="val -56978"/>
              <a:gd name="adj2" fmla="val 8367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728178" y="2154318"/>
            <a:ext cx="4810974"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Based on the feedback you received during the gallery walk, make revisions to your </a:t>
            </a:r>
            <a:r>
              <a:rPr lang="en-US" sz="2800" dirty="0" smtClean="0"/>
              <a:t>model.</a:t>
            </a:r>
            <a:endParaRPr lang="en-US" sz="2800" dirty="0"/>
          </a:p>
        </p:txBody>
      </p:sp>
      <p:sp>
        <p:nvSpPr>
          <p:cNvPr id="22" name="TextBox 21"/>
          <p:cNvSpPr txBox="1"/>
          <p:nvPr/>
        </p:nvSpPr>
        <p:spPr>
          <a:xfrm>
            <a:off x="6096001" y="4689152"/>
            <a:ext cx="5808263" cy="1569660"/>
          </a:xfrm>
          <a:prstGeom prst="rect">
            <a:avLst/>
          </a:prstGeom>
          <a:solidFill>
            <a:srgbClr val="FFC000"/>
          </a:solidFill>
          <a:ln>
            <a:solidFill>
              <a:schemeClr val="tx1"/>
            </a:solidFill>
          </a:ln>
        </p:spPr>
        <p:txBody>
          <a:bodyPr wrap="square" rtlCol="0">
            <a:spAutoFit/>
          </a:bodyPr>
          <a:lstStyle/>
          <a:p>
            <a:r>
              <a:rPr lang="en-US" sz="2400" dirty="0" smtClean="0"/>
              <a:t>Continue building your explanatory model</a:t>
            </a:r>
            <a:r>
              <a:rPr lang="en-US" sz="2400" dirty="0"/>
              <a:t> </a:t>
            </a:r>
            <a:r>
              <a:rPr lang="en-US" sz="2400" dirty="0" smtClean="0"/>
              <a:t>by adding new ideas and information and revising and correcting what you already have.</a:t>
            </a:r>
            <a:endParaRPr lang="en-US" sz="2400" dirty="0"/>
          </a:p>
        </p:txBody>
      </p:sp>
      <p:pic>
        <p:nvPicPr>
          <p:cNvPr id="16" name="Picture 15"/>
          <p:cNvPicPr>
            <a:picLocks noChangeAspect="1"/>
          </p:cNvPicPr>
          <p:nvPr/>
        </p:nvPicPr>
        <p:blipFill rotWithShape="1">
          <a:blip r:embed="rId4"/>
          <a:srcRect b="12548"/>
          <a:stretch/>
        </p:blipFill>
        <p:spPr>
          <a:xfrm>
            <a:off x="337215" y="2981473"/>
            <a:ext cx="5164951" cy="3483578"/>
          </a:xfrm>
          <a:prstGeom prst="rect">
            <a:avLst/>
          </a:prstGeom>
          <a:ln>
            <a:solidFill>
              <a:schemeClr val="tx1"/>
            </a:solidFill>
          </a:ln>
        </p:spPr>
      </p:pic>
    </p:spTree>
    <p:extLst>
      <p:ext uri="{BB962C8B-B14F-4D97-AF65-F5344CB8AC3E}">
        <p14:creationId xmlns:p14="http://schemas.microsoft.com/office/powerpoint/2010/main" val="25664632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075"/>
            <a:ext cx="10515600" cy="1325563"/>
          </a:xfrm>
        </p:spPr>
        <p:txBody>
          <a:bodyPr/>
          <a:lstStyle/>
          <a:p>
            <a:r>
              <a:rPr lang="en-US" dirty="0" smtClean="0"/>
              <a:t>What can YOU do about ocean acidification?</a:t>
            </a:r>
            <a:endParaRPr lang="en-US" dirty="0"/>
          </a:p>
        </p:txBody>
      </p:sp>
      <p:sp>
        <p:nvSpPr>
          <p:cNvPr id="3" name="Content Placeholder 2"/>
          <p:cNvSpPr>
            <a:spLocks noGrp="1"/>
          </p:cNvSpPr>
          <p:nvPr>
            <p:ph idx="1"/>
          </p:nvPr>
        </p:nvSpPr>
        <p:spPr>
          <a:xfrm>
            <a:off x="193961" y="1233487"/>
            <a:ext cx="10515600" cy="5271221"/>
          </a:xfrm>
        </p:spPr>
        <p:txBody>
          <a:bodyPr>
            <a:normAutofit/>
          </a:bodyPr>
          <a:lstStyle/>
          <a:p>
            <a:r>
              <a:rPr lang="en-US" dirty="0" smtClean="0"/>
              <a:t>Learn more about it</a:t>
            </a:r>
          </a:p>
          <a:p>
            <a:r>
              <a:rPr lang="en-US" dirty="0" smtClean="0"/>
              <a:t>Share what you learn with others</a:t>
            </a:r>
          </a:p>
          <a:p>
            <a:r>
              <a:rPr lang="en-US" dirty="0" smtClean="0"/>
              <a:t>Reduce your carbon footprint</a:t>
            </a:r>
          </a:p>
          <a:p>
            <a:pPr lvl="1"/>
            <a:r>
              <a:rPr lang="en-US" dirty="0" smtClean="0"/>
              <a:t>Use less energy</a:t>
            </a:r>
          </a:p>
          <a:p>
            <a:pPr lvl="1"/>
            <a:r>
              <a:rPr lang="en-US" dirty="0" smtClean="0"/>
              <a:t>Conserve water</a:t>
            </a:r>
          </a:p>
          <a:p>
            <a:pPr lvl="1"/>
            <a:r>
              <a:rPr lang="en-US" dirty="0" smtClean="0"/>
              <a:t>Reduce, Reuse, Recycle and REFUSE</a:t>
            </a:r>
          </a:p>
          <a:p>
            <a:pPr lvl="2"/>
            <a:r>
              <a:rPr lang="en-US" dirty="0" smtClean="0"/>
              <a:t>Don’t buy bottled water</a:t>
            </a:r>
          </a:p>
          <a:p>
            <a:pPr lvl="2"/>
            <a:r>
              <a:rPr lang="en-US" dirty="0" smtClean="0"/>
              <a:t>Don’t use straws</a:t>
            </a:r>
          </a:p>
          <a:p>
            <a:pPr lvl="2"/>
            <a:r>
              <a:rPr lang="en-US" dirty="0" smtClean="0"/>
              <a:t>Bring your own reusable bags to stores</a:t>
            </a:r>
          </a:p>
          <a:p>
            <a:pPr lvl="1"/>
            <a:r>
              <a:rPr lang="en-US" dirty="0" smtClean="0"/>
              <a:t>Walk and bike instead of riding in car</a:t>
            </a:r>
          </a:p>
          <a:p>
            <a:r>
              <a:rPr lang="en-US" dirty="0"/>
              <a:t>Become a scientist and </a:t>
            </a:r>
            <a:r>
              <a:rPr lang="en-US" dirty="0" smtClean="0"/>
              <a:t>research issues about ocean acidification and climate change</a:t>
            </a:r>
          </a:p>
          <a:p>
            <a:pPr lvl="1"/>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725" y="753036"/>
            <a:ext cx="4857078" cy="4857078"/>
          </a:xfrm>
          <a:prstGeom prst="rect">
            <a:avLst/>
          </a:prstGeom>
        </p:spPr>
      </p:pic>
      <p:pic>
        <p:nvPicPr>
          <p:cNvPr id="8" name="Picture 7"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156553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static.pexels.com/photos/7321/sea-water-ocean-horiz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4" r="2778"/>
          <a:stretch/>
        </p:blipFill>
        <p:spPr bwMode="auto">
          <a:xfrm>
            <a:off x="-522630" y="-26351"/>
            <a:ext cx="12699814" cy="7019958"/>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90931" y="261033"/>
            <a:ext cx="3652730" cy="2310051"/>
          </a:xfrm>
          <a:prstGeom prst="wedgeEllipseCallout">
            <a:avLst>
              <a:gd name="adj1" fmla="val -50888"/>
              <a:gd name="adj2" fmla="val 4744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6606" y="468423"/>
            <a:ext cx="3146182" cy="1938992"/>
          </a:xfrm>
          <a:prstGeom prst="rect">
            <a:avLst/>
          </a:prstGeom>
          <a:noFill/>
        </p:spPr>
        <p:txBody>
          <a:bodyPr wrap="square" rtlCol="0">
            <a:spAutoFit/>
          </a:bodyPr>
          <a:lstStyle/>
          <a:p>
            <a:r>
              <a:rPr lang="en-US" sz="2400" b="1" dirty="0">
                <a:solidFill>
                  <a:schemeClr val="bg1">
                    <a:lumMod val="95000"/>
                  </a:schemeClr>
                </a:solidFill>
              </a:rPr>
              <a:t>You’re going to be figuring out how all this extra CO</a:t>
            </a:r>
            <a:r>
              <a:rPr lang="en-US" sz="2400" b="1" baseline="-25000" dirty="0">
                <a:solidFill>
                  <a:schemeClr val="bg1">
                    <a:lumMod val="95000"/>
                  </a:schemeClr>
                </a:solidFill>
              </a:rPr>
              <a:t>2</a:t>
            </a:r>
            <a:r>
              <a:rPr lang="en-US" sz="2400" b="1" dirty="0">
                <a:solidFill>
                  <a:schemeClr val="bg1">
                    <a:lumMod val="95000"/>
                  </a:schemeClr>
                </a:solidFill>
              </a:rPr>
              <a:t> is affecting marine organisms.  </a:t>
            </a:r>
          </a:p>
        </p:txBody>
      </p:sp>
      <p:grpSp>
        <p:nvGrpSpPr>
          <p:cNvPr id="10" name="Group 9"/>
          <p:cNvGrpSpPr/>
          <p:nvPr/>
        </p:nvGrpSpPr>
        <p:grpSpPr>
          <a:xfrm>
            <a:off x="-95232" y="3625327"/>
            <a:ext cx="4355259" cy="3368280"/>
            <a:chOff x="515908" y="3697922"/>
            <a:chExt cx="4168999" cy="2779333"/>
          </a:xfrm>
        </p:grpSpPr>
        <p:pic>
          <p:nvPicPr>
            <p:cNvPr id="11" name="Picture 2" descr="Industry, Power, Energy, Industrial, Plant, Fac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08" y="3697922"/>
              <a:ext cx="4168999" cy="27793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15908" y="6272529"/>
              <a:ext cx="3666388" cy="200055"/>
            </a:xfrm>
            <a:prstGeom prst="rect">
              <a:avLst/>
            </a:prstGeom>
            <a:noFill/>
          </p:spPr>
          <p:txBody>
            <a:bodyPr wrap="none" rtlCol="0">
              <a:spAutoFit/>
            </a:bodyPr>
            <a:lstStyle/>
            <a:p>
              <a:r>
                <a:rPr lang="en-US" sz="700" dirty="0">
                  <a:solidFill>
                    <a:schemeClr val="bg1">
                      <a:lumMod val="95000"/>
                    </a:schemeClr>
                  </a:solidFill>
                </a:rPr>
                <a:t>http://maxpixel.freegreatpicture.com/Industry-Plant-Industrial-Energy-Factory-Power-1827884</a:t>
              </a:r>
            </a:p>
          </p:txBody>
        </p:sp>
      </p:grpSp>
      <p:pic>
        <p:nvPicPr>
          <p:cNvPr id="4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2844558" y="2628557"/>
            <a:ext cx="957281" cy="5010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829558" y="64542"/>
            <a:ext cx="7165052" cy="5784689"/>
            <a:chOff x="3829558" y="64542"/>
            <a:chExt cx="7165052" cy="5784689"/>
          </a:xfrm>
        </p:grpSpPr>
        <p:pic>
          <p:nvPicPr>
            <p:cNvPr id="3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929697">
              <a:off x="7971293" y="179353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0366257">
              <a:off x="8745110" y="165363"/>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0366257">
              <a:off x="3829558" y="6454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7193531" y="65072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0514642">
              <a:off x="5525404" y="604659"/>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4166077" y="124050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6004044" y="153918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4356740" y="3167831"/>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a:off x="6917345" y="289744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637851">
              <a:off x="6058171" y="534820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929697">
              <a:off x="10037329" y="1800551"/>
              <a:ext cx="957281" cy="501025"/>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9115677">
            <a:off x="10697524" y="6504576"/>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9115677">
            <a:off x="10480159" y="414207"/>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9115677">
            <a:off x="5232529" y="6038762"/>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088450">
            <a:off x="7588584" y="3554918"/>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1353128">
            <a:off x="4581142" y="5576585"/>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1353128">
            <a:off x="471606" y="259486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1011645">
            <a:off x="10771667" y="2741483"/>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ttps://upload.wikimedia.org/wikipedia/commons/thumb/6/63/Atmosphere_representation_-_nitrogen_oxygen_carbon_dioxide_water_molecules.svg/1024px-Atmosphere_representation_-_nitrogen_oxygen_carbon_dioxide_water_molecules.svg.png"/>
          <p:cNvPicPr>
            <a:picLocks noChangeAspect="1" noChangeArrowheads="1"/>
          </p:cNvPicPr>
          <p:nvPr/>
        </p:nvPicPr>
        <p:blipFill rotWithShape="1">
          <a:blip r:embed="rId5">
            <a:extLst>
              <a:ext uri="{28A0092B-C50C-407E-A947-70E740481C1C}">
                <a14:useLocalDpi xmlns:a14="http://schemas.microsoft.com/office/drawing/2010/main" val="0"/>
              </a:ext>
            </a:extLst>
          </a:blip>
          <a:srcRect l="69267" t="25002" r="13264" b="61623"/>
          <a:stretch/>
        </p:blipFill>
        <p:spPr bwMode="auto">
          <a:xfrm rot="20172384">
            <a:off x="7309689" y="4824550"/>
            <a:ext cx="957281" cy="5010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Placeholder 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832" r="2832"/>
          <a:stretch>
            <a:fillRect/>
          </a:stretch>
        </p:blipFill>
        <p:spPr>
          <a:xfrm>
            <a:off x="7089656" y="5641915"/>
            <a:ext cx="2051577" cy="1619944"/>
          </a:xfrm>
          <a:prstGeom prst="rect">
            <a:avLst/>
          </a:prstGeom>
        </p:spPr>
      </p:pic>
      <p:grpSp>
        <p:nvGrpSpPr>
          <p:cNvPr id="3" name="Group 2"/>
          <p:cNvGrpSpPr/>
          <p:nvPr/>
        </p:nvGrpSpPr>
        <p:grpSpPr>
          <a:xfrm>
            <a:off x="8899463" y="4853413"/>
            <a:ext cx="3236812" cy="973684"/>
            <a:chOff x="8899463" y="4853413"/>
            <a:chExt cx="3236812" cy="973684"/>
          </a:xfrm>
        </p:grpSpPr>
        <p:sp>
          <p:nvSpPr>
            <p:cNvPr id="34" name="Oval Callout 33"/>
            <p:cNvSpPr/>
            <p:nvPr/>
          </p:nvSpPr>
          <p:spPr>
            <a:xfrm>
              <a:off x="8899463" y="4853413"/>
              <a:ext cx="2584025" cy="973684"/>
            </a:xfrm>
            <a:prstGeom prst="wedgeEllipseCallout">
              <a:avLst>
                <a:gd name="adj1" fmla="val 52521"/>
                <a:gd name="adj2" fmla="val 487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9302889" y="5086129"/>
              <a:ext cx="2833386" cy="461665"/>
            </a:xfrm>
            <a:prstGeom prst="rect">
              <a:avLst/>
            </a:prstGeom>
            <a:noFill/>
          </p:spPr>
          <p:txBody>
            <a:bodyPr wrap="square" rtlCol="0">
              <a:spAutoFit/>
            </a:bodyPr>
            <a:lstStyle/>
            <a:p>
              <a:r>
                <a:rPr lang="en-US" sz="2400" b="1" dirty="0" smtClean="0">
                  <a:solidFill>
                    <a:schemeClr val="bg1">
                      <a:lumMod val="95000"/>
                    </a:schemeClr>
                  </a:solidFill>
                </a:rPr>
                <a:t>Like </a:t>
              </a:r>
              <a:r>
                <a:rPr lang="en-US" sz="2400" b="1" dirty="0">
                  <a:solidFill>
                    <a:schemeClr val="bg1">
                      <a:lumMod val="95000"/>
                    </a:schemeClr>
                  </a:solidFill>
                </a:rPr>
                <a:t>oysters.</a:t>
              </a:r>
            </a:p>
          </p:txBody>
        </p:sp>
      </p:grpSp>
    </p:spTree>
    <p:extLst>
      <p:ext uri="{BB962C8B-B14F-4D97-AF65-F5344CB8AC3E}">
        <p14:creationId xmlns:p14="http://schemas.microsoft.com/office/powerpoint/2010/main" val="2434446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592281"/>
            <a:ext cx="4906385" cy="831273"/>
          </a:xfrm>
        </p:spPr>
        <p:txBody>
          <a:bodyPr>
            <a:normAutofit/>
          </a:bodyPr>
          <a:lstStyle/>
          <a:p>
            <a:r>
              <a:rPr lang="en-US" sz="4400" b="1" dirty="0" err="1" smtClean="0"/>
              <a:t>Whaddya</a:t>
            </a:r>
            <a:r>
              <a:rPr lang="en-US" sz="4400" b="1" dirty="0" smtClean="0"/>
              <a:t> know?</a:t>
            </a:r>
            <a:endParaRPr lang="en-US" sz="4400" b="1"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2832" r="2832"/>
          <a:stretch>
            <a:fillRect/>
          </a:stretch>
        </p:blipFill>
        <p:spPr>
          <a:xfrm>
            <a:off x="6114332" y="1778989"/>
            <a:ext cx="6172200" cy="4873625"/>
          </a:xfrm>
        </p:spPr>
      </p:pic>
      <p:sp>
        <p:nvSpPr>
          <p:cNvPr id="4" name="Text Placeholder 3"/>
          <p:cNvSpPr>
            <a:spLocks noGrp="1"/>
          </p:cNvSpPr>
          <p:nvPr>
            <p:ph type="body" sz="half" idx="2"/>
          </p:nvPr>
        </p:nvSpPr>
        <p:spPr>
          <a:xfrm>
            <a:off x="573781" y="3243566"/>
            <a:ext cx="4762990" cy="2405063"/>
          </a:xfrm>
        </p:spPr>
        <p:txBody>
          <a:bodyPr>
            <a:noAutofit/>
          </a:bodyPr>
          <a:lstStyle/>
          <a:p>
            <a:r>
              <a:rPr lang="en-US" sz="2800" dirty="0" smtClean="0"/>
              <a:t>In small groups, examine the object you’re been given and make observations and inference about the object. </a:t>
            </a:r>
          </a:p>
          <a:p>
            <a:endParaRPr lang="en-US" dirty="0"/>
          </a:p>
          <a:p>
            <a:endParaRPr lang="en-US" dirty="0"/>
          </a:p>
          <a:p>
            <a:endParaRPr lang="en-US" dirty="0" smtClean="0"/>
          </a:p>
        </p:txBody>
      </p:sp>
      <p:pic>
        <p:nvPicPr>
          <p:cNvPr id="1026" name="Picture 2" descr="Magnifying Glass, Magnifier Glass, Glass, Increa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393605">
            <a:off x="5183187" y="2018946"/>
            <a:ext cx="1862289" cy="1831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ulogo_c.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917043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mstapleton\Dropbox\Mary Work\Professional Development\ClimateFY17\Acidification_2017\Lastest Versions\Fall 2017 mks revisions\pictures purchased\shutterstock_28668189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31865"/>
            <a:ext cx="5943600" cy="3964940"/>
          </a:xfrm>
          <a:prstGeom prst="rect">
            <a:avLst/>
          </a:prstGeom>
          <a:noFill/>
          <a:ln>
            <a:noFill/>
          </a:ln>
        </p:spPr>
      </p:pic>
      <p:sp>
        <p:nvSpPr>
          <p:cNvPr id="3" name="Content Placeholder 2"/>
          <p:cNvSpPr>
            <a:spLocks noGrp="1"/>
          </p:cNvSpPr>
          <p:nvPr>
            <p:ph idx="1"/>
          </p:nvPr>
        </p:nvSpPr>
        <p:spPr/>
        <p:txBody>
          <a:bodyPr/>
          <a:lstStyle/>
          <a:p>
            <a:r>
              <a:rPr lang="en-US" dirty="0" smtClean="0"/>
              <a:t>Read </a:t>
            </a:r>
            <a:r>
              <a:rPr lang="en-US" i="1" dirty="0" smtClean="0"/>
              <a:t>All About Oysters</a:t>
            </a:r>
          </a:p>
          <a:p>
            <a:endParaRPr lang="en-US" dirty="0"/>
          </a:p>
        </p:txBody>
      </p:sp>
      <p:sp>
        <p:nvSpPr>
          <p:cNvPr id="7" name="Title 1"/>
          <p:cNvSpPr>
            <a:spLocks noGrp="1"/>
          </p:cNvSpPr>
          <p:nvPr>
            <p:ph type="title"/>
          </p:nvPr>
        </p:nvSpPr>
        <p:spPr>
          <a:xfrm>
            <a:off x="839788" y="592281"/>
            <a:ext cx="4906385" cy="831273"/>
          </a:xfrm>
        </p:spPr>
        <p:txBody>
          <a:bodyPr>
            <a:normAutofit/>
          </a:bodyPr>
          <a:lstStyle/>
          <a:p>
            <a:r>
              <a:rPr lang="en-US" sz="4400" b="1" dirty="0" err="1" smtClean="0"/>
              <a:t>Whaddya</a:t>
            </a:r>
            <a:r>
              <a:rPr lang="en-US" sz="4400" b="1" dirty="0" smtClean="0"/>
              <a:t> know?</a:t>
            </a:r>
            <a:endParaRPr lang="en-US" sz="4400" b="1" dirty="0"/>
          </a:p>
        </p:txBody>
      </p:sp>
      <p:pic>
        <p:nvPicPr>
          <p:cNvPr id="10" name="Picture 9" descr="Oyster, Shell, Clams, Dry Bay, Seafood, Sea Products"/>
          <p:cNvPicPr/>
          <p:nvPr/>
        </p:nvPicPr>
        <p:blipFill>
          <a:blip r:embed="rId3">
            <a:extLst>
              <a:ext uri="{28A0092B-C50C-407E-A947-70E740481C1C}">
                <a14:useLocalDpi xmlns:a14="http://schemas.microsoft.com/office/drawing/2010/main" val="0"/>
              </a:ext>
            </a:extLst>
          </a:blip>
          <a:srcRect/>
          <a:stretch>
            <a:fillRect/>
          </a:stretch>
        </p:blipFill>
        <p:spPr bwMode="auto">
          <a:xfrm rot="1578916">
            <a:off x="5676900" y="1190895"/>
            <a:ext cx="5943600" cy="3343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ulogo_c.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81541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necan.org/sites/default/files/eastern-oyster-adult-and-larvae.png"/>
          <p:cNvPicPr>
            <a:picLocks noChangeAspect="1"/>
          </p:cNvPicPr>
          <p:nvPr/>
        </p:nvPicPr>
        <p:blipFill rotWithShape="1">
          <a:blip r:embed="rId3">
            <a:extLst>
              <a:ext uri="{28A0092B-C50C-407E-A947-70E740481C1C}">
                <a14:useLocalDpi xmlns:a14="http://schemas.microsoft.com/office/drawing/2010/main" val="0"/>
              </a:ext>
            </a:extLst>
          </a:blip>
          <a:srcRect b="-293"/>
          <a:stretch/>
        </p:blipFill>
        <p:spPr bwMode="auto">
          <a:xfrm rot="20610282">
            <a:off x="905581" y="585040"/>
            <a:ext cx="2437626" cy="296226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792899" y="4224906"/>
            <a:ext cx="2106857" cy="2566212"/>
            <a:chOff x="1792899" y="4224906"/>
            <a:chExt cx="2106857" cy="2566212"/>
          </a:xfrm>
        </p:grpSpPr>
        <p:pic>
          <p:nvPicPr>
            <p:cNvPr id="6" name="Picture 5" descr="http://www.squidtoons.com/uploads/2/2/5/9/22596580/7373245_orig.png"/>
            <p:cNvPicPr>
              <a:picLocks noChangeAspect="1"/>
            </p:cNvPicPr>
            <p:nvPr/>
          </p:nvPicPr>
          <p:blipFill rotWithShape="1">
            <a:blip r:embed="rId4" cstate="print">
              <a:extLst>
                <a:ext uri="{28A0092B-C50C-407E-A947-70E740481C1C}">
                  <a14:useLocalDpi xmlns:a14="http://schemas.microsoft.com/office/drawing/2010/main" val="0"/>
                </a:ext>
              </a:extLst>
            </a:blip>
            <a:srcRect l="9351" t="2149" r="8258"/>
            <a:stretch/>
          </p:blipFill>
          <p:spPr bwMode="auto">
            <a:xfrm>
              <a:off x="1792899" y="4224906"/>
              <a:ext cx="2106857" cy="20261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extBox 3"/>
            <p:cNvSpPr txBox="1"/>
            <p:nvPr/>
          </p:nvSpPr>
          <p:spPr>
            <a:xfrm rot="10800000" flipV="1">
              <a:off x="1792899" y="6182322"/>
              <a:ext cx="1996218" cy="608796"/>
            </a:xfrm>
            <a:prstGeom prst="rect">
              <a:avLst/>
            </a:prstGeom>
            <a:noFill/>
            <a:ln>
              <a:noFill/>
            </a:ln>
          </p:spPr>
          <p:txBody>
            <a:bodyPr wrap="square" rtlCol="0">
              <a:noAutofit/>
            </a:bodyPr>
            <a:lstStyle/>
            <a:p>
              <a:pPr marL="0" marR="0">
                <a:spcBef>
                  <a:spcPts val="0"/>
                </a:spcBef>
                <a:spcAft>
                  <a:spcPts val="0"/>
                </a:spcAft>
              </a:pPr>
              <a:r>
                <a:rPr lang="en-US" sz="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http://www.squidtoons.com/uploads/2/2/5/9/22596580/7373245_orig.png</a:t>
              </a:r>
              <a:endParaRPr lang="en-US" sz="1200" dirty="0">
                <a:effectLst/>
                <a:latin typeface="Times New Roman" panose="02020603050405020304" pitchFamily="18" charset="0"/>
                <a:ea typeface="Times New Roman" panose="02020603050405020304" pitchFamily="18" charset="0"/>
              </a:endParaRPr>
            </a:p>
          </p:txBody>
        </p:sp>
      </p:grpSp>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6583235" y="756153"/>
            <a:ext cx="4815205" cy="146312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7" name="Group 16"/>
          <p:cNvGrpSpPr/>
          <p:nvPr/>
        </p:nvGrpSpPr>
        <p:grpSpPr>
          <a:xfrm>
            <a:off x="8221272" y="4326964"/>
            <a:ext cx="3317880" cy="1809020"/>
            <a:chOff x="0" y="0"/>
            <a:chExt cx="4343400" cy="1590675"/>
          </a:xfrm>
        </p:grpSpPr>
        <p:pic>
          <p:nvPicPr>
            <p:cNvPr id="18" name="Picture 17" descr="two tanks filled with same water one has oysters in it to filter Two Tanks Filled with the Same Water but One has Oysters In It"/>
            <p:cNvPicPr>
              <a:picLocks noChangeAspect="1"/>
            </p:cNvPicPr>
            <p:nvPr/>
          </p:nvPicPr>
          <p:blipFill rotWithShape="1">
            <a:blip r:embed="rId6">
              <a:extLst>
                <a:ext uri="{28A0092B-C50C-407E-A947-70E740481C1C}">
                  <a14:useLocalDpi xmlns:a14="http://schemas.microsoft.com/office/drawing/2010/main" val="0"/>
                </a:ext>
              </a:extLst>
            </a:blip>
            <a:srcRect t="20032" b="45834"/>
            <a:stretch/>
          </p:blipFill>
          <p:spPr bwMode="auto">
            <a:xfrm>
              <a:off x="0" y="0"/>
              <a:ext cx="4343400" cy="1482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9" name="Text Box 62"/>
            <p:cNvSpPr txBox="1"/>
            <p:nvPr/>
          </p:nvSpPr>
          <p:spPr>
            <a:xfrm>
              <a:off x="9525" y="1333500"/>
              <a:ext cx="3686175" cy="257175"/>
            </a:xfrm>
            <a:prstGeom prst="rect">
              <a:avLst/>
            </a:prstGeom>
            <a:noFill/>
            <a:ln w="6350">
              <a:noFill/>
            </a:ln>
          </p:spPr>
          <p:txBody>
            <a:bodyPr rot="0" spcFirstLastPara="0" vert="horz" wrap="square" lIns="182880" tIns="91440" rIns="274320" bIns="91440" numCol="1" spcCol="0" rtlCol="0" fromWordArt="0" anchor="t" anchorCtr="0" forceAA="0" compatLnSpc="1">
              <a:prstTxWarp prst="textNoShape">
                <a:avLst/>
              </a:prstTxWarp>
              <a:noAutofit/>
            </a:bodyPr>
            <a:lstStyle/>
            <a:p>
              <a:pPr marL="0" marR="0">
                <a:spcBef>
                  <a:spcPts val="0"/>
                </a:spcBef>
                <a:spcAft>
                  <a:spcPts val="0"/>
                </a:spcAft>
              </a:pPr>
              <a:r>
                <a:rPr lang="en-US" sz="700" dirty="0" smtClean="0">
                  <a:solidFill>
                    <a:srgbClr val="262626"/>
                  </a:solidFill>
                  <a:effectLst/>
                  <a:latin typeface="Times New Roman" panose="02020603050405020304" pitchFamily="18" charset="0"/>
                  <a:ea typeface="Times New Roman" panose="02020603050405020304" pitchFamily="18" charset="0"/>
                </a:rPr>
                <a:t>Photo credit Steve </a:t>
              </a:r>
              <a:r>
                <a:rPr lang="en-US" sz="700" dirty="0" err="1" smtClean="0">
                  <a:solidFill>
                    <a:srgbClr val="262626"/>
                  </a:solidFill>
                  <a:effectLst/>
                  <a:latin typeface="Times New Roman" panose="02020603050405020304" pitchFamily="18" charset="0"/>
                  <a:ea typeface="Times New Roman" panose="02020603050405020304" pitchFamily="18" charset="0"/>
                </a:rPr>
                <a:t>Vilnet</a:t>
              </a:r>
              <a:endParaRPr lang="en-US" sz="1200" dirty="0">
                <a:effectLst/>
                <a:latin typeface="Times New Roman" panose="02020603050405020304" pitchFamily="18" charset="0"/>
                <a:ea typeface="Times New Roman" panose="02020603050405020304" pitchFamily="18" charset="0"/>
              </a:endParaRPr>
            </a:p>
          </p:txBody>
        </p:sp>
      </p:grpSp>
      <p:pic>
        <p:nvPicPr>
          <p:cNvPr id="21" name="Picture 20" descr="Oyster, Shell, Clams, Dry Bay, Seafood, Sea Products"/>
          <p:cNvPicPr/>
          <p:nvPr/>
        </p:nvPicPr>
        <p:blipFill rotWithShape="1">
          <a:blip r:embed="rId7">
            <a:extLst>
              <a:ext uri="{28A0092B-C50C-407E-A947-70E740481C1C}">
                <a14:useLocalDpi xmlns:a14="http://schemas.microsoft.com/office/drawing/2010/main" val="0"/>
              </a:ext>
            </a:extLst>
          </a:blip>
          <a:srcRect l="25160" r="36699"/>
          <a:stretch/>
        </p:blipFill>
        <p:spPr bwMode="auto">
          <a:xfrm rot="840987">
            <a:off x="5026061" y="2918688"/>
            <a:ext cx="2266950" cy="3343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2" name="Picture 11" descr="tulogo_c.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0028496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Now that you know a little bit about oysters… </a:t>
            </a:r>
            <a:endParaRPr lang="en-US" dirty="0"/>
          </a:p>
        </p:txBody>
      </p:sp>
      <p:sp>
        <p:nvSpPr>
          <p:cNvPr id="3" name="Content Placeholder 2"/>
          <p:cNvSpPr>
            <a:spLocks noGrp="1"/>
          </p:cNvSpPr>
          <p:nvPr>
            <p:ph idx="1"/>
          </p:nvPr>
        </p:nvSpPr>
        <p:spPr>
          <a:xfrm>
            <a:off x="1023552" y="6225001"/>
            <a:ext cx="10515600" cy="523437"/>
          </a:xfrm>
        </p:spPr>
        <p:txBody>
          <a:bodyPr/>
          <a:lstStyle/>
          <a:p>
            <a:r>
              <a:rPr lang="en-US" u="sng" dirty="0">
                <a:hlinkClick r:id="rId3"/>
              </a:rPr>
              <a:t>https://</a:t>
            </a:r>
            <a:r>
              <a:rPr lang="en-US" u="sng" dirty="0" smtClean="0">
                <a:hlinkClick r:id="rId3"/>
              </a:rPr>
              <a:t>www.youtube.com/watch?v=Wo-bHt1bOsw</a:t>
            </a:r>
            <a:r>
              <a:rPr lang="en-US" u="sng" dirty="0" smtClean="0"/>
              <a:t> STOP at 1:13</a:t>
            </a:r>
            <a:endParaRPr lang="en-US" dirty="0"/>
          </a:p>
        </p:txBody>
      </p:sp>
      <p:pic>
        <p:nvPicPr>
          <p:cNvPr id="5" name="Picture 4"/>
          <p:cNvPicPr>
            <a:picLocks noChangeAspect="1"/>
          </p:cNvPicPr>
          <p:nvPr/>
        </p:nvPicPr>
        <p:blipFill>
          <a:blip r:embed="rId4"/>
          <a:stretch>
            <a:fillRect/>
          </a:stretch>
        </p:blipFill>
        <p:spPr>
          <a:xfrm>
            <a:off x="2014537" y="1300162"/>
            <a:ext cx="8162925" cy="4257675"/>
          </a:xfrm>
          <a:prstGeom prst="rect">
            <a:avLst/>
          </a:prstGeom>
        </p:spPr>
      </p:pic>
      <p:pic>
        <p:nvPicPr>
          <p:cNvPr id="6" name="Picture 5" descr="tulogo_c.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1428790" y="6320826"/>
            <a:ext cx="541387" cy="331788"/>
          </a:xfrm>
          <a:prstGeom prst="rect">
            <a:avLst/>
          </a:prstGeom>
          <a:noFill/>
          <a:ln w="9525">
            <a:noFill/>
            <a:miter lim="800000"/>
            <a:headEnd/>
            <a:tailEnd/>
          </a:ln>
        </p:spPr>
      </p:pic>
    </p:spTree>
    <p:extLst>
      <p:ext uri="{BB962C8B-B14F-4D97-AF65-F5344CB8AC3E}">
        <p14:creationId xmlns:p14="http://schemas.microsoft.com/office/powerpoint/2010/main" val="23954307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2.0.3121"/>
  <p:tag name="PPTVERSION" val="16"/>
  <p:tag name="TPOS"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7453</TotalTime>
  <Words>2273</Words>
  <Application>Microsoft Office PowerPoint</Application>
  <PresentationFormat>Widescreen</PresentationFormat>
  <Paragraphs>370</Paragraphs>
  <Slides>45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Times New Roman</vt:lpstr>
      <vt:lpstr>Office Theme</vt:lpstr>
      <vt:lpstr>Ocean Acidification and Oysters</vt:lpstr>
      <vt:lpstr>PowerPoint Presentation</vt:lpstr>
      <vt:lpstr>PowerPoint Presentation</vt:lpstr>
      <vt:lpstr>PowerPoint Presentation</vt:lpstr>
      <vt:lpstr>PowerPoint Presentation</vt:lpstr>
      <vt:lpstr>Whaddya know?</vt:lpstr>
      <vt:lpstr>Whaddya know?</vt:lpstr>
      <vt:lpstr>PowerPoint Presentation</vt:lpstr>
      <vt:lpstr>Now that you know a little bit about oysters… </vt:lpstr>
      <vt:lpstr>PowerPoint Presentation</vt:lpstr>
      <vt:lpstr>PowerPoint Presentation</vt:lpstr>
      <vt:lpstr>PowerPoint Presentation</vt:lpstr>
      <vt:lpstr>Building an explanatory model</vt:lpstr>
      <vt:lpstr>PowerPoint Presentation</vt:lpstr>
      <vt:lpstr>PowerPoint Presentation</vt:lpstr>
      <vt:lpstr>What effect does increasing atmospheric  CO2 have on ocean pH?  </vt:lpstr>
      <vt:lpstr>What effect does increasing atmospheric  CO2 have on ocean pH?  </vt:lpstr>
      <vt:lpstr>How to determine pH of a substance</vt:lpstr>
      <vt:lpstr>PowerPoint Presentation</vt:lpstr>
      <vt:lpstr>Design your own investigation!</vt:lpstr>
      <vt:lpstr>Share your protocol</vt:lpstr>
      <vt:lpstr>Conduct your investigation!</vt:lpstr>
      <vt:lpstr>Acids, Bases and Ocean Acidification</vt:lpstr>
      <vt:lpstr>Scientific Explanation</vt:lpstr>
      <vt:lpstr>PowerPoint Presentation</vt:lpstr>
      <vt:lpstr>How do oyster larvae form shells?</vt:lpstr>
      <vt:lpstr>How do oyster larvae form shells?</vt:lpstr>
      <vt:lpstr>PowerPoint Presentation</vt:lpstr>
      <vt:lpstr>PowerPoint Presentation</vt:lpstr>
      <vt:lpstr>The Carbonate Model Challenge</vt:lpstr>
      <vt:lpstr>The Carbonate Model Challenge</vt:lpstr>
      <vt:lpstr>You will use the Carbonate Model Challenge to compare how oysters are able to make shells in an acidified ocean compared to a healthy ocean.  </vt:lpstr>
      <vt:lpstr>How many calcium carbonate molecules can an oyster larva make in 90 seconds in each ocean?</vt:lpstr>
      <vt:lpstr>Class data from Carbonate Model Challenge</vt:lpstr>
      <vt:lpstr>Carbonate Model Challenge Analysis</vt:lpstr>
      <vt:lpstr>Effect of Ocean Acidification  on Shell-building Organisms</vt:lpstr>
      <vt:lpstr>Reflection questions on Effect of Ocean Acidification  on Shell-building Organisms video</vt:lpstr>
      <vt:lpstr>Ocean Acidification Causes, Chemistry and Impacts Reading</vt:lpstr>
      <vt:lpstr>Ocean Acidification Causes, Chemistry and Impacts Reading</vt:lpstr>
      <vt:lpstr>What is Ocean Acidification? Video</vt:lpstr>
      <vt:lpstr>Which bowl represented a ‘healthy’ ocean and which bowl represented an ‘acidified’ ocean?</vt:lpstr>
      <vt:lpstr>PowerPoint Presentation</vt:lpstr>
      <vt:lpstr>Explanatory Model Gallery Walk</vt:lpstr>
      <vt:lpstr>Explanatory Model Revision   </vt:lpstr>
      <vt:lpstr>What can YOU do about ocean acidification?</vt:lpstr>
    </vt:vector>
  </TitlesOfParts>
  <Company>Towson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Stapleton, Mary K.</dc:creator>
  <cp:lastModifiedBy>Stapleton, Mary K.</cp:lastModifiedBy>
  <cp:revision>335</cp:revision>
  <dcterms:created xsi:type="dcterms:W3CDTF">2017-01-24T18:06:28Z</dcterms:created>
  <dcterms:modified xsi:type="dcterms:W3CDTF">2018-02-02T13:42:19Z</dcterms:modified>
</cp:coreProperties>
</file>