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9"/>
  </p:normalViewPr>
  <p:slideViewPr>
    <p:cSldViewPr snapToGrid="0" snapToObjects="1">
      <p:cViewPr varScale="1">
        <p:scale>
          <a:sx n="65" d="100"/>
          <a:sy n="65" d="100"/>
        </p:scale>
        <p:origin x="12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081" y="6244984"/>
            <a:ext cx="2057400" cy="365125"/>
          </a:xfrm>
        </p:spPr>
        <p:txBody>
          <a:bodyPr/>
          <a:lstStyle/>
          <a:p>
            <a:fld id="{BE4B41FD-D06B-EA42-A3A7-3BA69B7CF81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244984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300" y="6244984"/>
            <a:ext cx="2057400" cy="365125"/>
          </a:xfrm>
        </p:spPr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5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2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5707" y="1652952"/>
            <a:ext cx="1971675" cy="4524010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1652955"/>
            <a:ext cx="6164873" cy="45240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7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4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9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52046"/>
            <a:ext cx="7347438" cy="1115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9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0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4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65032"/>
            <a:ext cx="2949178" cy="973015"/>
          </a:xfrm>
        </p:spPr>
        <p:txBody>
          <a:bodyPr anchor="b">
            <a:normAutofit/>
          </a:bodyPr>
          <a:lstStyle>
            <a:lvl1pPr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65032"/>
            <a:ext cx="4629150" cy="429602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637692"/>
            <a:ext cx="2949178" cy="323129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1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565031"/>
            <a:ext cx="2949178" cy="803030"/>
          </a:xfrm>
        </p:spPr>
        <p:txBody>
          <a:bodyPr anchor="b">
            <a:noAutofit/>
          </a:bodyPr>
          <a:lstStyle>
            <a:lvl1pPr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65031"/>
            <a:ext cx="4629150" cy="4296020"/>
          </a:xfrm>
          <a:noFill/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491154"/>
            <a:ext cx="2949178" cy="337783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3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48605"/>
            <a:ext cx="7202365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B41FD-D06B-EA42-A3A7-3BA69B7CF81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5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bg1"/>
          </a:solidFill>
          <a:latin typeface="Proxima Nova" panose="02000506030000020004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1CA64-AED4-5E21-216F-A49784B48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Peer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6F452-3FF4-19B4-1B12-3A62AFD35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928" y="3027999"/>
            <a:ext cx="8272070" cy="3761443"/>
          </a:xfrm>
        </p:spPr>
        <p:txBody>
          <a:bodyPr numCol="3">
            <a:normAutofit fontScale="40000" lnSpcReduction="20000"/>
          </a:bodyPr>
          <a:lstStyle/>
          <a:p>
            <a:r>
              <a:rPr lang="en-US" sz="3100" dirty="0"/>
              <a:t>Appalachian State University</a:t>
            </a:r>
          </a:p>
          <a:p>
            <a:r>
              <a:rPr lang="en-US" sz="3100" dirty="0"/>
              <a:t>Baylor University</a:t>
            </a:r>
          </a:p>
          <a:p>
            <a:r>
              <a:rPr lang="en-US" sz="3100" dirty="0"/>
              <a:t>Boise State University</a:t>
            </a:r>
          </a:p>
          <a:p>
            <a:r>
              <a:rPr lang="en-US" sz="3100" dirty="0"/>
              <a:t>Bowling Green State University</a:t>
            </a:r>
          </a:p>
          <a:p>
            <a:r>
              <a:rPr lang="en-US" sz="3100" dirty="0"/>
              <a:t>Central Michigan University</a:t>
            </a:r>
          </a:p>
          <a:p>
            <a:r>
              <a:rPr lang="en-US" sz="3100" dirty="0"/>
              <a:t>DePaul University</a:t>
            </a:r>
          </a:p>
          <a:p>
            <a:r>
              <a:rPr lang="en-US" sz="3100" dirty="0"/>
              <a:t>Georgia Southern University</a:t>
            </a:r>
          </a:p>
          <a:p>
            <a:r>
              <a:rPr lang="en-US" sz="3100" dirty="0"/>
              <a:t>Georgia State University</a:t>
            </a:r>
          </a:p>
          <a:p>
            <a:r>
              <a:rPr lang="en-US" sz="3100" dirty="0"/>
              <a:t>Illinois State University</a:t>
            </a:r>
          </a:p>
          <a:p>
            <a:r>
              <a:rPr lang="en-US" sz="3100" dirty="0"/>
              <a:t>James Madison University</a:t>
            </a:r>
          </a:p>
          <a:p>
            <a:r>
              <a:rPr lang="en-US" sz="3100" dirty="0"/>
              <a:t>Kennesaw State University</a:t>
            </a:r>
          </a:p>
          <a:p>
            <a:r>
              <a:rPr lang="en-US" sz="3100" dirty="0"/>
              <a:t>Kent State University Main Campus</a:t>
            </a:r>
          </a:p>
          <a:p>
            <a:r>
              <a:rPr lang="en-US" sz="3100" dirty="0"/>
              <a:t>Loyola University Chicago</a:t>
            </a:r>
          </a:p>
          <a:p>
            <a:r>
              <a:rPr lang="en-US" sz="3100" dirty="0"/>
              <a:t>Miami University</a:t>
            </a:r>
          </a:p>
          <a:p>
            <a:r>
              <a:rPr lang="en-US" sz="3100" dirty="0"/>
              <a:t>Missouri State University</a:t>
            </a:r>
          </a:p>
          <a:p>
            <a:r>
              <a:rPr lang="en-US" sz="3100" dirty="0"/>
              <a:t>Northern Arizona University</a:t>
            </a:r>
          </a:p>
          <a:p>
            <a:r>
              <a:rPr lang="en-US" sz="3100" dirty="0"/>
              <a:t>Northern Illinois University</a:t>
            </a:r>
          </a:p>
          <a:p>
            <a:r>
              <a:rPr lang="en-US" sz="3100" dirty="0"/>
              <a:t>Oakland University</a:t>
            </a:r>
          </a:p>
          <a:p>
            <a:r>
              <a:rPr lang="en-US" sz="3100" dirty="0"/>
              <a:t>Ohio University</a:t>
            </a:r>
          </a:p>
          <a:p>
            <a:r>
              <a:rPr lang="en-US" sz="3100" dirty="0"/>
              <a:t>Old Dominion University</a:t>
            </a:r>
          </a:p>
          <a:p>
            <a:r>
              <a:rPr lang="en-US" sz="3100" dirty="0"/>
              <a:t>Portland State University</a:t>
            </a:r>
          </a:p>
          <a:p>
            <a:r>
              <a:rPr lang="en-US" sz="3100" dirty="0"/>
              <a:t>Rochester Institute of Technology</a:t>
            </a:r>
          </a:p>
          <a:p>
            <a:r>
              <a:rPr lang="en-US" sz="3100" dirty="0"/>
              <a:t>St. John's University</a:t>
            </a:r>
          </a:p>
          <a:p>
            <a:r>
              <a:rPr lang="en-US" sz="3100" dirty="0"/>
              <a:t>State University of New York At Albany</a:t>
            </a:r>
          </a:p>
          <a:p>
            <a:r>
              <a:rPr lang="en-US" sz="3100" dirty="0"/>
              <a:t>Texas State University</a:t>
            </a:r>
          </a:p>
          <a:p>
            <a:r>
              <a:rPr lang="en-US" sz="3100" dirty="0"/>
              <a:t>The University of Akron, Main Campus</a:t>
            </a:r>
          </a:p>
          <a:p>
            <a:r>
              <a:rPr lang="en-US" sz="3100" dirty="0"/>
              <a:t>The University of Texas at Arlington</a:t>
            </a:r>
          </a:p>
          <a:p>
            <a:r>
              <a:rPr lang="en-US" sz="3100" dirty="0"/>
              <a:t>University of Louisiana at Lafayette</a:t>
            </a:r>
          </a:p>
          <a:p>
            <a:r>
              <a:rPr lang="en-US" sz="3100" dirty="0"/>
              <a:t>University of Maryland Baltimore County</a:t>
            </a:r>
          </a:p>
          <a:p>
            <a:r>
              <a:rPr lang="en-US" sz="3100" dirty="0"/>
              <a:t>University of Maryland College Park</a:t>
            </a:r>
          </a:p>
          <a:p>
            <a:r>
              <a:rPr lang="en-US" sz="3100" dirty="0"/>
              <a:t>University of Nevada, Las Vegas</a:t>
            </a:r>
          </a:p>
          <a:p>
            <a:r>
              <a:rPr lang="en-US" sz="3100" dirty="0"/>
              <a:t>University of Nevada, Reno</a:t>
            </a:r>
          </a:p>
          <a:p>
            <a:r>
              <a:rPr lang="en-US" sz="3100" dirty="0"/>
              <a:t>University of North Carolina at Charlotte</a:t>
            </a:r>
          </a:p>
          <a:p>
            <a:r>
              <a:rPr lang="en-US" sz="3100" dirty="0"/>
              <a:t>University of North Carolina at Greensboro</a:t>
            </a:r>
          </a:p>
          <a:p>
            <a:r>
              <a:rPr lang="en-US" sz="3100" dirty="0"/>
              <a:t>University of North Texas Denton Campus</a:t>
            </a:r>
          </a:p>
          <a:p>
            <a:r>
              <a:rPr lang="en-US" sz="3100" dirty="0"/>
              <a:t>University of Rhode Island</a:t>
            </a:r>
          </a:p>
          <a:p>
            <a:r>
              <a:rPr lang="en-US" sz="3100" dirty="0"/>
              <a:t>University of Texas at El Paso</a:t>
            </a:r>
          </a:p>
          <a:p>
            <a:r>
              <a:rPr lang="en-US" sz="3100" dirty="0"/>
              <a:t>University of Texas at San Antonio</a:t>
            </a:r>
          </a:p>
          <a:p>
            <a:r>
              <a:rPr lang="en-US" sz="3100" dirty="0"/>
              <a:t>University of Wisconsin-Milwaukee</a:t>
            </a:r>
          </a:p>
          <a:p>
            <a:r>
              <a:rPr lang="en-US" sz="3100" dirty="0"/>
              <a:t>Western Kentucky University</a:t>
            </a:r>
          </a:p>
          <a:p>
            <a:r>
              <a:rPr lang="en-US" sz="3100" dirty="0"/>
              <a:t>Western Michigan University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B25C44-2665-A4D2-310E-13A2E89545F4}"/>
              </a:ext>
            </a:extLst>
          </p:cNvPr>
          <p:cNvSpPr txBox="1"/>
          <p:nvPr/>
        </p:nvSpPr>
        <p:spPr>
          <a:xfrm>
            <a:off x="494428" y="1778736"/>
            <a:ext cx="8272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recommended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institutions participated in both the faculty survey and administrator survey for 23-24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41 institutions in peer group</a:t>
            </a:r>
          </a:p>
        </p:txBody>
      </p:sp>
    </p:spTree>
    <p:extLst>
      <p:ext uri="{BB962C8B-B14F-4D97-AF65-F5344CB8AC3E}">
        <p14:creationId xmlns:p14="http://schemas.microsoft.com/office/powerpoint/2010/main" val="1600235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1CA64-AED4-5E21-216F-A49784B48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Mid-Atlantic Peer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6F452-3FF4-19B4-1B12-3A62AFD35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928" y="3348396"/>
            <a:ext cx="8272070" cy="3441046"/>
          </a:xfrm>
        </p:spPr>
        <p:txBody>
          <a:bodyPr numCol="3">
            <a:normAutofit fontScale="40000" lnSpcReduction="20000"/>
          </a:bodyPr>
          <a:lstStyle/>
          <a:p>
            <a:r>
              <a:rPr lang="en-US" sz="3100" dirty="0"/>
              <a:t>Bowie State University</a:t>
            </a:r>
          </a:p>
          <a:p>
            <a:r>
              <a:rPr lang="en-US" sz="3100" dirty="0"/>
              <a:t>Carnegie Mellon University</a:t>
            </a:r>
          </a:p>
          <a:p>
            <a:r>
              <a:rPr lang="en-US" sz="3100" dirty="0"/>
              <a:t>Coppin State University</a:t>
            </a:r>
          </a:p>
          <a:p>
            <a:r>
              <a:rPr lang="en-US" sz="3100" dirty="0"/>
              <a:t>Drexel University</a:t>
            </a:r>
          </a:p>
          <a:p>
            <a:r>
              <a:rPr lang="en-US" sz="3100" dirty="0">
                <a:highlight>
                  <a:srgbClr val="FFFF00"/>
                </a:highlight>
              </a:rPr>
              <a:t>Duquesne University</a:t>
            </a:r>
          </a:p>
          <a:p>
            <a:r>
              <a:rPr lang="en-US" sz="3100" dirty="0"/>
              <a:t>George Mason University</a:t>
            </a:r>
          </a:p>
          <a:p>
            <a:r>
              <a:rPr lang="en-US" sz="3100" dirty="0"/>
              <a:t>Georgetown University</a:t>
            </a:r>
          </a:p>
          <a:p>
            <a:r>
              <a:rPr lang="en-US" sz="3100" dirty="0">
                <a:highlight>
                  <a:srgbClr val="FFFF00"/>
                </a:highlight>
              </a:rPr>
              <a:t>Goucher College</a:t>
            </a:r>
          </a:p>
          <a:p>
            <a:r>
              <a:rPr lang="en-US" sz="3100" dirty="0">
                <a:highlight>
                  <a:srgbClr val="FFFF00"/>
                </a:highlight>
              </a:rPr>
              <a:t>Howard University</a:t>
            </a:r>
          </a:p>
          <a:p>
            <a:r>
              <a:rPr lang="en-US" sz="3100" dirty="0">
                <a:highlight>
                  <a:srgbClr val="FFFF00"/>
                </a:highlight>
              </a:rPr>
              <a:t>Indiana University of Pennsylvania</a:t>
            </a:r>
          </a:p>
          <a:p>
            <a:r>
              <a:rPr lang="en-US" sz="3100" dirty="0"/>
              <a:t>James Madison University</a:t>
            </a:r>
          </a:p>
          <a:p>
            <a:r>
              <a:rPr lang="en-US" sz="3100" dirty="0"/>
              <a:t>Johns Hopkins University</a:t>
            </a:r>
          </a:p>
          <a:p>
            <a:r>
              <a:rPr lang="en-US" sz="3100" dirty="0">
                <a:highlight>
                  <a:srgbClr val="FFFF00"/>
                </a:highlight>
              </a:rPr>
              <a:t>Lehigh University</a:t>
            </a:r>
          </a:p>
          <a:p>
            <a:r>
              <a:rPr lang="en-US" sz="3100" dirty="0"/>
              <a:t>Loyola University Maryland</a:t>
            </a:r>
          </a:p>
          <a:p>
            <a:r>
              <a:rPr lang="en-US" sz="3100" dirty="0">
                <a:highlight>
                  <a:srgbClr val="FFFF00"/>
                </a:highlight>
              </a:rPr>
              <a:t>Marshall University</a:t>
            </a:r>
          </a:p>
          <a:p>
            <a:r>
              <a:rPr lang="en-US" sz="3100" dirty="0"/>
              <a:t>Monmouth University</a:t>
            </a:r>
          </a:p>
          <a:p>
            <a:r>
              <a:rPr lang="en-US" sz="3100" dirty="0"/>
              <a:t>Notre Dame of Maryland University</a:t>
            </a:r>
          </a:p>
          <a:p>
            <a:r>
              <a:rPr lang="en-US" sz="3100" dirty="0"/>
              <a:t>Old Dominion University</a:t>
            </a:r>
          </a:p>
          <a:p>
            <a:r>
              <a:rPr lang="en-US" sz="3100" dirty="0"/>
              <a:t>Pennsylvania State University</a:t>
            </a:r>
          </a:p>
          <a:p>
            <a:r>
              <a:rPr lang="en-US" sz="3100" dirty="0"/>
              <a:t>Rochester Institute of Technology</a:t>
            </a:r>
          </a:p>
          <a:p>
            <a:r>
              <a:rPr lang="en-US" sz="3100" dirty="0"/>
              <a:t>Rowan University</a:t>
            </a:r>
          </a:p>
          <a:p>
            <a:r>
              <a:rPr lang="en-US" sz="3100" dirty="0">
                <a:highlight>
                  <a:srgbClr val="FFFF00"/>
                </a:highlight>
              </a:rPr>
              <a:t>Seton Hall University</a:t>
            </a:r>
          </a:p>
          <a:p>
            <a:r>
              <a:rPr lang="en-US" sz="3100" dirty="0"/>
              <a:t>St. John's University</a:t>
            </a:r>
          </a:p>
          <a:p>
            <a:r>
              <a:rPr lang="en-US" sz="3100" dirty="0"/>
              <a:t>Stevenson University</a:t>
            </a:r>
          </a:p>
          <a:p>
            <a:r>
              <a:rPr lang="en-US" sz="3100" dirty="0"/>
              <a:t>Stony Brook University</a:t>
            </a:r>
          </a:p>
          <a:p>
            <a:r>
              <a:rPr lang="en-US" sz="3100" dirty="0"/>
              <a:t>Temple University</a:t>
            </a:r>
          </a:p>
          <a:p>
            <a:r>
              <a:rPr lang="en-US" sz="3100" dirty="0"/>
              <a:t>The George Washington University</a:t>
            </a:r>
          </a:p>
          <a:p>
            <a:r>
              <a:rPr lang="en-US" sz="3100" dirty="0"/>
              <a:t>University of Baltimore</a:t>
            </a:r>
          </a:p>
          <a:p>
            <a:r>
              <a:rPr lang="en-US" sz="3100" dirty="0"/>
              <a:t>University of Maryland Baltimore County</a:t>
            </a:r>
          </a:p>
          <a:p>
            <a:r>
              <a:rPr lang="en-US" sz="3100" dirty="0"/>
              <a:t>University of Maryland College Park</a:t>
            </a:r>
          </a:p>
          <a:p>
            <a:r>
              <a:rPr lang="en-US" sz="3100" dirty="0">
                <a:highlight>
                  <a:srgbClr val="FFFF00"/>
                </a:highlight>
              </a:rPr>
              <a:t>University of Maryland, Baltimore</a:t>
            </a:r>
          </a:p>
          <a:p>
            <a:r>
              <a:rPr lang="en-US" sz="3100" dirty="0"/>
              <a:t>University of Pittsburgh</a:t>
            </a:r>
          </a:p>
          <a:p>
            <a:r>
              <a:rPr lang="en-US" sz="3100" dirty="0"/>
              <a:t>University of Richmond</a:t>
            </a:r>
          </a:p>
          <a:p>
            <a:r>
              <a:rPr lang="en-US" sz="3100" dirty="0"/>
              <a:t>University of Virginia</a:t>
            </a:r>
          </a:p>
          <a:p>
            <a:r>
              <a:rPr lang="en-US" sz="3100" dirty="0"/>
              <a:t>Villanova University</a:t>
            </a:r>
          </a:p>
          <a:p>
            <a:r>
              <a:rPr lang="en-US" sz="3100" dirty="0"/>
              <a:t>West Chester University of Pennsylvania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B25C44-2665-A4D2-310E-13A2E89545F4}"/>
              </a:ext>
            </a:extLst>
          </p:cNvPr>
          <p:cNvSpPr txBox="1"/>
          <p:nvPr/>
        </p:nvSpPr>
        <p:spPr>
          <a:xfrm>
            <a:off x="494428" y="1778736"/>
            <a:ext cx="8272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Recommended changes to reflect participation in Baltimore schools and </a:t>
            </a:r>
            <a:r>
              <a:rPr lang="en-US" sz="1600" dirty="0" err="1"/>
              <a:t>mid-Atlantic</a:t>
            </a:r>
            <a:r>
              <a:rPr lang="en-US" sz="1600" dirty="0"/>
              <a:t> R2 institutions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Remove institutions that did not participate in 23-24 survey, including: Columbia University, Montclair State, Rutgers University- New Brunswick, and University of Delaware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Removing 4 institutions reduces group to 28; recommend adding 8 institutions to bring group total to 36</a:t>
            </a:r>
          </a:p>
        </p:txBody>
      </p:sp>
    </p:spTree>
    <p:extLst>
      <p:ext uri="{BB962C8B-B14F-4D97-AF65-F5344CB8AC3E}">
        <p14:creationId xmlns:p14="http://schemas.microsoft.com/office/powerpoint/2010/main" val="3272784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6F000-7567-BAAC-5241-05AD810AE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of changes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35752-FBF7-D5AD-A1A8-D1FB0C0EB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Market median for the new Mid-Atlantic peer group is not significantly different than the previous peer group, but does show a wider range of institutions with a focus on R2 and proximity to TU</a:t>
            </a:r>
          </a:p>
          <a:p>
            <a:r>
              <a:rPr lang="en-US" dirty="0"/>
              <a:t>Currently apply a 10% premium to the market median for the National peer group; 22-23 data indicated that the differential is closer to 15%.  If confirmed for 23-24 data, recommend applying a 15% premium to national market median for analysis</a:t>
            </a:r>
          </a:p>
        </p:txBody>
      </p:sp>
    </p:spTree>
    <p:extLst>
      <p:ext uri="{BB962C8B-B14F-4D97-AF65-F5344CB8AC3E}">
        <p14:creationId xmlns:p14="http://schemas.microsoft.com/office/powerpoint/2010/main" val="1900454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owson">
      <a:dk1>
        <a:srgbClr val="000000"/>
      </a:dk1>
      <a:lt1>
        <a:srgbClr val="FFFFFF"/>
      </a:lt1>
      <a:dk2>
        <a:srgbClr val="44546A"/>
      </a:dk2>
      <a:lt2>
        <a:srgbClr val="DDDDDD"/>
      </a:lt2>
      <a:accent1>
        <a:srgbClr val="FFBB00"/>
      </a:accent1>
      <a:accent2>
        <a:srgbClr val="DDDDDD"/>
      </a:accent2>
      <a:accent3>
        <a:srgbClr val="3C3C3C"/>
      </a:accent3>
      <a:accent4>
        <a:srgbClr val="FFC000"/>
      </a:accent4>
      <a:accent5>
        <a:srgbClr val="CC9900"/>
      </a:accent5>
      <a:accent6>
        <a:srgbClr val="70AD47"/>
      </a:accent6>
      <a:hlink>
        <a:srgbClr val="CC9900"/>
      </a:hlink>
      <a:folHlink>
        <a:srgbClr val="DDDDD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U Glen Mist-169.potx" id="{FE0F514C-37BD-40AB-9F71-28034E5F096A}" vid="{AFFBF7B2-468B-4272-BB36-0B27431F8F3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E02E278A1D074D8512E3DC5B482961" ma:contentTypeVersion="4" ma:contentTypeDescription="Create a new document." ma:contentTypeScope="" ma:versionID="eb8358ccb825752212ca00fb3c8f72eb">
  <xsd:schema xmlns:xsd="http://www.w3.org/2001/XMLSchema" xmlns:xs="http://www.w3.org/2001/XMLSchema" xmlns:p="http://schemas.microsoft.com/office/2006/metadata/properties" xmlns:ns2="01079ffb-da09-4d34-ab60-9352559ada08" targetNamespace="http://schemas.microsoft.com/office/2006/metadata/properties" ma:root="true" ma:fieldsID="988d916ffb68ac24827bdf55e24b3829" ns2:_="">
    <xsd:import namespace="01079ffb-da09-4d34-ab60-9352559ada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79ffb-da09-4d34-ab60-9352559ad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D7335E-B76C-4F2C-BC91-D460D9E2CC9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379E37B-800B-4E7B-A28F-911EEB11DC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583B59-DAED-41F4-A9E2-80B35B8AD7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79ffb-da09-4d34-ab60-9352559ada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TUPPT-GlenMist-43</Template>
  <TotalTime>23</TotalTime>
  <Words>438</Words>
  <Application>Microsoft Office PowerPoint</Application>
  <PresentationFormat>On-screen Show (4:3)</PresentationFormat>
  <Paragraphs>88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Proxima Nova</vt:lpstr>
      <vt:lpstr>Office Theme</vt:lpstr>
      <vt:lpstr>National Peer Group</vt:lpstr>
      <vt:lpstr>Mid-Atlantic Peer Group</vt:lpstr>
      <vt:lpstr>Implications of changes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Peer Group</dc:title>
  <dc:creator>Stano, Jennifer D.</dc:creator>
  <cp:lastModifiedBy>Stano, Jennifer D.</cp:lastModifiedBy>
  <cp:revision>1</cp:revision>
  <dcterms:created xsi:type="dcterms:W3CDTF">2024-02-20T13:36:44Z</dcterms:created>
  <dcterms:modified xsi:type="dcterms:W3CDTF">2024-02-20T14:00:36Z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0x01010082E02E278A1D074D8512E3DC5B482961</vt:lpwstr>
  </property>
</Properties>
</file>